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0" r:id="rId2"/>
    <p:sldId id="272" r:id="rId3"/>
    <p:sldId id="265" r:id="rId4"/>
    <p:sldId id="263" r:id="rId5"/>
    <p:sldId id="271" r:id="rId6"/>
    <p:sldId id="280" r:id="rId7"/>
    <p:sldId id="258" r:id="rId8"/>
    <p:sldId id="256" r:id="rId9"/>
    <p:sldId id="276" r:id="rId10"/>
    <p:sldId id="277" r:id="rId11"/>
    <p:sldId id="279" r:id="rId12"/>
    <p:sldId id="273" r:id="rId13"/>
    <p:sldId id="266" r:id="rId14"/>
    <p:sldId id="269" r:id="rId15"/>
    <p:sldId id="268" r:id="rId16"/>
    <p:sldId id="270" r:id="rId17"/>
  </p:sldIdLst>
  <p:sldSz cx="12192000" cy="6858000"/>
  <p:notesSz cx="6797675" cy="9874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9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433146317075881E-2"/>
          <c:y val="4.5613758965053257E-2"/>
          <c:w val="0.94996671376791464"/>
          <c:h val="0.76398989855827981"/>
        </c:manualLayout>
      </c:layout>
      <c:barChart>
        <c:barDir val="col"/>
        <c:grouping val="clustered"/>
        <c:varyColors val="0"/>
        <c:ser>
          <c:idx val="0"/>
          <c:order val="0"/>
          <c:tx>
            <c:strRef>
              <c:f>Лист1!$B$1</c:f>
              <c:strCache>
                <c:ptCount val="1"/>
                <c:pt idx="0">
                  <c:v>2013</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c:spPr>
          <c:invertIfNegative val="0"/>
          <c:dLbls>
            <c:dLbl>
              <c:idx val="1"/>
              <c:tx>
                <c:rich>
                  <a:bodyPr/>
                  <a:lstStyle/>
                  <a:p>
                    <a:r>
                      <a:rPr lang="en-US" dirty="0" smtClean="0"/>
                      <a:t>1514</a:t>
                    </a:r>
                    <a:endParaRPr lang="en-US" sz="1000" b="0" dirty="0" smtClean="0"/>
                  </a:p>
                </c:rich>
              </c:tx>
              <c:dLblPos val="ctr"/>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9390849576384518E-2"/>
                </c:manualLayout>
              </c:layout>
              <c:tx>
                <c:rich>
                  <a:bodyPr wrap="square" lIns="38100" tIns="19050" rIns="38100" bIns="19050" anchor="ctr">
                    <a:spAutoFit/>
                  </a:bodyPr>
                  <a:lstStyle/>
                  <a:p>
                    <a:pPr>
                      <a:defRPr sz="1100">
                        <a:solidFill>
                          <a:schemeClr val="tx1">
                            <a:lumMod val="65000"/>
                            <a:lumOff val="35000"/>
                          </a:schemeClr>
                        </a:solidFill>
                        <a:effectLst/>
                        <a:latin typeface="Times New Roman" panose="02020603050405020304" pitchFamily="18" charset="0"/>
                        <a:cs typeface="Times New Roman" panose="02020603050405020304" pitchFamily="18" charset="0"/>
                      </a:defRPr>
                    </a:pPr>
                    <a:r>
                      <a:rPr lang="en-US" dirty="0" smtClean="0">
                        <a:solidFill>
                          <a:schemeClr val="tx1">
                            <a:lumMod val="65000"/>
                            <a:lumOff val="35000"/>
                          </a:schemeClr>
                        </a:solidFill>
                        <a:effectLst/>
                      </a:rPr>
                      <a:t>215</a:t>
                    </a:r>
                    <a:endParaRPr lang="en-US" sz="1000" b="0" dirty="0" smtClean="0">
                      <a:solidFill>
                        <a:schemeClr val="tx1">
                          <a:lumMod val="65000"/>
                          <a:lumOff val="35000"/>
                        </a:schemeClr>
                      </a:solidFill>
                      <a:effectLst/>
                    </a:endParaRPr>
                  </a:p>
                </c:rich>
              </c:tx>
              <c:numFmt formatCode="#,##0"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wrap="square" lIns="38100" tIns="19050" rIns="38100" bIns="19050" anchor="ctr">
                <a:spAutoFit/>
              </a:bodyPr>
              <a:lstStyle/>
              <a:p>
                <a:pPr>
                  <a:defRPr sz="110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Всего</c:v>
                </c:pt>
                <c:pt idx="1">
                  <c:v>НСА</c:v>
                </c:pt>
                <c:pt idx="2">
                  <c:v>АПС</c:v>
                </c:pt>
              </c:strCache>
            </c:strRef>
          </c:cat>
          <c:val>
            <c:numRef>
              <c:f>Лист1!$B$2:$B$4</c:f>
              <c:numCache>
                <c:formatCode>General</c:formatCode>
                <c:ptCount val="3"/>
                <c:pt idx="0">
                  <c:v>1728.7</c:v>
                </c:pt>
                <c:pt idx="1">
                  <c:v>1514</c:v>
                </c:pt>
                <c:pt idx="2">
                  <c:v>215</c:v>
                </c:pt>
              </c:numCache>
            </c:numRef>
          </c:val>
        </c:ser>
        <c:ser>
          <c:idx val="1"/>
          <c:order val="1"/>
          <c:tx>
            <c:strRef>
              <c:f>Лист1!$C$1</c:f>
              <c:strCache>
                <c:ptCount val="1"/>
                <c:pt idx="0">
                  <c:v>2014</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c:spPr>
          <c:invertIfNegative val="0"/>
          <c:dLbls>
            <c:dLbl>
              <c:idx val="1"/>
              <c:tx>
                <c:rich>
                  <a:bodyPr/>
                  <a:lstStyle/>
                  <a:p>
                    <a:r>
                      <a:rPr lang="en-US" dirty="0" smtClean="0"/>
                      <a:t>3964</a:t>
                    </a:r>
                    <a:endParaRPr lang="en-US" sz="1000" b="0" dirty="0" smtClean="0">
                      <a:effectLst>
                        <a:outerShdw blurRad="38100" dist="38100" dir="2700000" algn="tl">
                          <a:srgbClr val="000000">
                            <a:alpha val="43137"/>
                          </a:srgbClr>
                        </a:outerShdw>
                      </a:effectLst>
                    </a:endParaRPr>
                  </a:p>
                </c:rich>
              </c:tx>
              <c:dLblPos val="ctr"/>
              <c:showLegendKey val="0"/>
              <c:showVal val="1"/>
              <c:showCatName val="0"/>
              <c:showSerName val="0"/>
              <c:showPercent val="0"/>
              <c:showBubbleSize val="0"/>
              <c:extLst>
                <c:ext xmlns:c15="http://schemas.microsoft.com/office/drawing/2012/chart" uri="{CE6537A1-D6FC-4f65-9D91-7224C49458BB}"/>
              </c:extLst>
            </c:dLbl>
            <c:dLbl>
              <c:idx val="2"/>
              <c:tx>
                <c:rich>
                  <a:bodyPr wrap="square" lIns="38100" tIns="19050" rIns="38100" bIns="19050" anchor="ctr">
                    <a:spAutoFit/>
                  </a:bodyPr>
                  <a:lstStyle/>
                  <a:p>
                    <a:pPr>
                      <a:defRPr sz="1100">
                        <a:solidFill>
                          <a:schemeClr val="tx1">
                            <a:lumMod val="65000"/>
                            <a:lumOff val="35000"/>
                          </a:schemeClr>
                        </a:solidFill>
                        <a:effectLst/>
                        <a:latin typeface="Times New Roman" panose="02020603050405020304" pitchFamily="18" charset="0"/>
                        <a:cs typeface="Times New Roman" panose="02020603050405020304" pitchFamily="18" charset="0"/>
                      </a:defRPr>
                    </a:pPr>
                    <a:r>
                      <a:rPr lang="en-US" dirty="0" smtClean="0">
                        <a:solidFill>
                          <a:schemeClr val="tx1">
                            <a:lumMod val="65000"/>
                            <a:lumOff val="35000"/>
                          </a:schemeClr>
                        </a:solidFill>
                      </a:rPr>
                      <a:t>339</a:t>
                    </a:r>
                    <a:endParaRPr lang="en-US" sz="1000" b="0" dirty="0" smtClean="0">
                      <a:solidFill>
                        <a:schemeClr val="tx1">
                          <a:lumMod val="65000"/>
                          <a:lumOff val="35000"/>
                        </a:schemeClr>
                      </a:solidFill>
                    </a:endParaRPr>
                  </a:p>
                </c:rich>
              </c:tx>
              <c:numFmt formatCode="#,##0"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wrap="square" lIns="38100" tIns="19050" rIns="38100" bIns="19050" anchor="ctr">
                <a:spAutoFit/>
              </a:bodyPr>
              <a:lstStyle/>
              <a:p>
                <a:pPr>
                  <a:defRPr sz="1100">
                    <a:solidFill>
                      <a:schemeClr val="bg1"/>
                    </a:solidFill>
                    <a:effectLst/>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Лист1!$A$2:$A$4</c:f>
              <c:strCache>
                <c:ptCount val="3"/>
                <c:pt idx="0">
                  <c:v>Всего</c:v>
                </c:pt>
                <c:pt idx="1">
                  <c:v>НСА</c:v>
                </c:pt>
                <c:pt idx="2">
                  <c:v>АПС</c:v>
                </c:pt>
              </c:strCache>
            </c:strRef>
          </c:cat>
          <c:val>
            <c:numRef>
              <c:f>Лист1!$C$2:$C$4</c:f>
              <c:numCache>
                <c:formatCode>General</c:formatCode>
                <c:ptCount val="3"/>
                <c:pt idx="0">
                  <c:v>4302.8999999999996</c:v>
                </c:pt>
                <c:pt idx="1">
                  <c:v>3964</c:v>
                </c:pt>
                <c:pt idx="2">
                  <c:v>339</c:v>
                </c:pt>
              </c:numCache>
            </c:numRef>
          </c:val>
        </c:ser>
        <c:dLbls>
          <c:dLblPos val="ctr"/>
          <c:showLegendKey val="0"/>
          <c:showVal val="1"/>
          <c:showCatName val="0"/>
          <c:showSerName val="0"/>
          <c:showPercent val="0"/>
          <c:showBubbleSize val="0"/>
        </c:dLbls>
        <c:gapWidth val="80"/>
        <c:overlap val="-3"/>
        <c:axId val="329794528"/>
        <c:axId val="264874296"/>
      </c:barChart>
      <c:catAx>
        <c:axId val="329794528"/>
        <c:scaling>
          <c:orientation val="minMax"/>
        </c:scaling>
        <c:delete val="0"/>
        <c:axPos val="b"/>
        <c:numFmt formatCode="General" sourceLinked="0"/>
        <c:majorTickMark val="out"/>
        <c:minorTickMark val="none"/>
        <c:tickLblPos val="none"/>
        <c:crossAx val="264874296"/>
        <c:crosses val="autoZero"/>
        <c:auto val="1"/>
        <c:lblAlgn val="ctr"/>
        <c:lblOffset val="100"/>
        <c:noMultiLvlLbl val="0"/>
      </c:catAx>
      <c:valAx>
        <c:axId val="264874296"/>
        <c:scaling>
          <c:orientation val="minMax"/>
        </c:scaling>
        <c:delete val="0"/>
        <c:axPos val="l"/>
        <c:majorGridlines>
          <c:spPr>
            <a:ln>
              <a:prstDash val="dash"/>
            </a:ln>
          </c:spPr>
        </c:majorGridlines>
        <c:numFmt formatCode="General" sourceLinked="1"/>
        <c:majorTickMark val="out"/>
        <c:minorTickMark val="none"/>
        <c:tickLblPos val="nextTo"/>
        <c:txPr>
          <a:bodyPr/>
          <a:lstStyle/>
          <a:p>
            <a:pPr marL="0" algn="ctr" defTabSz="914400" rtl="0" eaLnBrk="1" fontAlgn="auto" latinLnBrk="0" hangingPunct="1">
              <a:spcBef>
                <a:spcPts val="0"/>
              </a:spcBef>
              <a:spcAft>
                <a:spcPts val="0"/>
              </a:spcAft>
              <a:defRPr lang="ru-RU" sz="900" b="1" kern="1200">
                <a:solidFill>
                  <a:schemeClr val="tx1">
                    <a:lumMod val="65000"/>
                    <a:lumOff val="35000"/>
                  </a:schemeClr>
                </a:solidFill>
                <a:latin typeface="Times New Roman" pitchFamily="18" charset="0"/>
                <a:ea typeface="+mn-ea"/>
                <a:cs typeface="Times New Roman" pitchFamily="18" charset="0"/>
              </a:defRPr>
            </a:pPr>
            <a:endParaRPr lang="ru-RU"/>
          </a:p>
        </c:txPr>
        <c:crossAx val="329794528"/>
        <c:crosses val="autoZero"/>
        <c:crossBetween val="between"/>
      </c:valAx>
    </c:plotArea>
    <c:legend>
      <c:legendPos val="r"/>
      <c:layout>
        <c:manualLayout>
          <c:xMode val="edge"/>
          <c:yMode val="edge"/>
          <c:x val="0.76420103648614202"/>
          <c:y val="3.9193176066856766E-2"/>
          <c:w val="0.23579896351385793"/>
          <c:h val="0.24428047089418051"/>
        </c:manualLayout>
      </c:layout>
      <c:overlay val="0"/>
      <c:spPr>
        <a:ln>
          <a:noFill/>
        </a:ln>
      </c:spPr>
      <c:txPr>
        <a:bodyPr/>
        <a:lstStyle/>
        <a:p>
          <a:pPr>
            <a:defRPr sz="1050" b="1">
              <a:solidFill>
                <a:schemeClr val="tx1">
                  <a:lumMod val="65000"/>
                  <a:lumOff val="35000"/>
                </a:schemeClr>
              </a:solidFill>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marL="0" algn="ctr" defTabSz="914400" rtl="0" eaLnBrk="1" fontAlgn="auto" latinLnBrk="0" hangingPunct="1">
        <a:spcBef>
          <a:spcPts val="0"/>
        </a:spcBef>
        <a:spcAft>
          <a:spcPts val="0"/>
        </a:spcAft>
        <a:defRPr lang="ru-RU" sz="900" b="1" kern="1200">
          <a:solidFill>
            <a:schemeClr val="tx1">
              <a:lumMod val="65000"/>
              <a:lumOff val="35000"/>
            </a:schemeClr>
          </a:solidFill>
          <a:latin typeface="Arial" pitchFamily="34" charset="0"/>
          <a:ea typeface="+mn-ea"/>
          <a:cs typeface="Arial" pitchFamily="34" charset="0"/>
        </a:defRPr>
      </a:pPr>
      <a:endParaRPr lang="ru-RU"/>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5"/>
      <c:rotY val="0"/>
      <c:rAngAx val="0"/>
      <c:perspective val="50"/>
    </c:view3D>
    <c:floor>
      <c:thickness val="0"/>
    </c:floor>
    <c:sideWall>
      <c:thickness val="0"/>
    </c:sideWall>
    <c:backWall>
      <c:thickness val="0"/>
    </c:backWall>
    <c:plotArea>
      <c:layout>
        <c:manualLayout>
          <c:layoutTarget val="inner"/>
          <c:xMode val="edge"/>
          <c:yMode val="edge"/>
          <c:x val="4.7544512145622948E-2"/>
          <c:y val="0"/>
          <c:w val="0.71254721940462362"/>
          <c:h val="0.94787523876834523"/>
        </c:manualLayout>
      </c:layout>
      <c:pie3DChart>
        <c:varyColors val="1"/>
        <c:ser>
          <c:idx val="0"/>
          <c:order val="0"/>
          <c:tx>
            <c:strRef>
              <c:f>Лист1!$B$1</c:f>
              <c:strCache>
                <c:ptCount val="1"/>
                <c:pt idx="0">
                  <c:v>Продажи</c:v>
                </c:pt>
              </c:strCache>
            </c:strRef>
          </c:tx>
          <c:spPr>
            <a:effectLst>
              <a:outerShdw blurRad="50800" dist="38100" dir="21540000" sx="102000" sy="102000" algn="ctr" rotWithShape="0">
                <a:srgbClr val="000000">
                  <a:alpha val="50000"/>
                </a:srgbClr>
              </a:outerShdw>
            </a:effectLst>
            <a:scene3d>
              <a:camera prst="orthographicFront"/>
              <a:lightRig rig="threePt" dir="t"/>
            </a:scene3d>
            <a:sp3d prstMaterial="metal">
              <a:bevelT w="63500" h="63500"/>
            </a:sp3d>
          </c:spPr>
          <c:explosion val="5"/>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c:spPr>
          </c:dPt>
          <c:dPt>
            <c:idx val="1"/>
            <c:bubble3D val="0"/>
            <c:spPr>
              <a:gradFill rotWithShape="1">
                <a:gsLst>
                  <a:gs pos="0">
                    <a:srgbClr val="2C5D98"/>
                  </a:gs>
                  <a:gs pos="80000">
                    <a:srgbClr val="3C7BC7"/>
                  </a:gs>
                  <a:gs pos="100000">
                    <a:srgbClr val="3A7CCB"/>
                  </a:gs>
                </a:gsLst>
                <a:lin ang="16200000" scaled="0"/>
              </a:gradFill>
              <a:ln w="9525" cap="flat" cmpd="sng" algn="ctr">
                <a:solidFill>
                  <a:srgbClr val="4A7EBB"/>
                </a:solidFill>
                <a:prstDash val="solid"/>
              </a:ln>
              <a:effectLst>
                <a:outerShdw blurRad="40000" dist="23000" dir="5400000" rotWithShape="0">
                  <a:srgbClr val="000000">
                    <a:alpha val="35000"/>
                  </a:srgbClr>
                </a:outerShdw>
              </a:effectLst>
            </c:spPr>
          </c:dPt>
          <c:dPt>
            <c:idx val="2"/>
            <c:bubble3D val="0"/>
            <c:spPr>
              <a:solidFill>
                <a:srgbClr val="666699"/>
              </a:solidFill>
              <a:effectLst>
                <a:outerShdw blurRad="40000" dist="23000" dir="5400000" rotWithShape="0">
                  <a:srgbClr val="000000">
                    <a:alpha val="35000"/>
                  </a:srgbClr>
                </a:outerShdw>
              </a:effectLst>
            </c:spPr>
          </c:dPt>
          <c:dPt>
            <c:idx val="3"/>
            <c:bubble3D val="0"/>
            <c:spPr>
              <a:solidFill>
                <a:srgbClr val="C00000"/>
              </a:solidFill>
              <a:ln>
                <a:solidFill>
                  <a:schemeClr val="accent2"/>
                </a:solidFill>
              </a:ln>
              <a:effectLst>
                <a:outerShdw blurRad="50800" dist="38100" dir="21540000" sx="102000" sy="102000" algn="ctr" rotWithShape="0">
                  <a:srgbClr val="000000">
                    <a:alpha val="50000"/>
                  </a:srgbClr>
                </a:outerShdw>
              </a:effectLst>
              <a:scene3d>
                <a:camera prst="orthographicFront"/>
                <a:lightRig rig="threePt" dir="t"/>
              </a:scene3d>
              <a:sp3d prstMaterial="metal">
                <a:bevelT w="0" h="0"/>
              </a:sp3d>
            </c:spPr>
          </c:dPt>
          <c:dLbls>
            <c:dLbl>
              <c:idx val="0"/>
              <c:layout>
                <c:manualLayout>
                  <c:x val="0.13106382718304369"/>
                  <c:y val="0"/>
                </c:manualLayout>
              </c:layout>
              <c:tx>
                <c:rich>
                  <a:bodyPr wrap="square" lIns="38100" tIns="19050" rIns="38100" bIns="19050" anchor="ctr">
                    <a:spAutoFit/>
                  </a:bodyPr>
                  <a:lstStyle/>
                  <a:p>
                    <a:pPr>
                      <a:defRPr sz="1000" b="1">
                        <a:solidFill>
                          <a:schemeClr val="tx1">
                            <a:lumMod val="65000"/>
                            <a:lumOff val="35000"/>
                          </a:schemeClr>
                        </a:solidFill>
                        <a:effectLst/>
                        <a:latin typeface="Times New Roman" panose="02020603050405020304" pitchFamily="18" charset="0"/>
                        <a:cs typeface="Times New Roman" panose="02020603050405020304" pitchFamily="18" charset="0"/>
                      </a:defRPr>
                    </a:pPr>
                    <a:r>
                      <a:rPr lang="ru-RU"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728,7 тыс. </a:t>
                    </a:r>
                    <a:r>
                      <a:rPr lang="ru-RU" dirty="0" err="1" smtClean="0">
                        <a:solidFill>
                          <a:schemeClr val="tx1">
                            <a:lumMod val="65000"/>
                            <a:lumOff val="35000"/>
                          </a:schemeClr>
                        </a:solidFill>
                        <a:effectLst/>
                        <a:latin typeface="Times New Roman" panose="02020603050405020304" pitchFamily="18" charset="0"/>
                        <a:cs typeface="Times New Roman" panose="02020603050405020304" pitchFamily="18" charset="0"/>
                      </a:rPr>
                      <a:t>усл</a:t>
                    </a:r>
                    <a:r>
                      <a:rPr lang="ru-RU"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 голов</a:t>
                    </a:r>
                  </a:p>
                  <a:p>
                    <a:pPr>
                      <a:defRPr sz="1000" b="1">
                        <a:solidFill>
                          <a:schemeClr val="tx1">
                            <a:lumMod val="65000"/>
                            <a:lumOff val="35000"/>
                          </a:schemeClr>
                        </a:solidFill>
                        <a:effectLst/>
                        <a:latin typeface="Times New Roman" panose="02020603050405020304" pitchFamily="18" charset="0"/>
                        <a:cs typeface="Times New Roman" panose="02020603050405020304" pitchFamily="18" charset="0"/>
                      </a:defRPr>
                    </a:pPr>
                    <a:r>
                      <a:rPr lang="ru-RU" b="0"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(16,9%)</a:t>
                    </a:r>
                    <a:endParaRPr lang="ru-RU" b="0" dirty="0">
                      <a:solidFill>
                        <a:schemeClr val="tx1">
                          <a:lumMod val="65000"/>
                          <a:lumOff val="35000"/>
                        </a:schemeClr>
                      </a:solidFill>
                      <a:effectLst/>
                      <a:latin typeface="Times New Roman" panose="02020603050405020304" pitchFamily="18" charset="0"/>
                      <a:cs typeface="Times New Roman" panose="02020603050405020304" pitchFamily="18" charset="0"/>
                    </a:endParaRP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dLbl>
              <c:idx val="1"/>
              <c:layout>
                <c:manualLayout>
                  <c:x val="-0.23647937423148851"/>
                  <c:y val="-0.25031336421417621"/>
                </c:manualLayout>
              </c:layout>
              <c:tx>
                <c:rich>
                  <a:bodyPr wrap="square" lIns="38100" tIns="19050" rIns="38100" bIns="19050" anchor="ctr">
                    <a:spAutoFit/>
                  </a:bodyPr>
                  <a:lstStyle/>
                  <a:p>
                    <a:pPr>
                      <a:defRPr sz="1050" b="1">
                        <a:solidFill>
                          <a:schemeClr val="bg1"/>
                        </a:solidFill>
                        <a:effectLst/>
                        <a:latin typeface="Times New Roman" panose="02020603050405020304" pitchFamily="18" charset="0"/>
                        <a:cs typeface="Times New Roman" panose="02020603050405020304" pitchFamily="18" charset="0"/>
                      </a:defRPr>
                    </a:pPr>
                    <a:r>
                      <a:rPr lang="ru-RU" sz="1050" b="1" dirty="0" smtClean="0">
                        <a:solidFill>
                          <a:schemeClr val="bg1"/>
                        </a:solidFill>
                        <a:effectLst/>
                        <a:latin typeface="Times New Roman" panose="02020603050405020304" pitchFamily="18" charset="0"/>
                        <a:cs typeface="Times New Roman" panose="02020603050405020304" pitchFamily="18" charset="0"/>
                      </a:rPr>
                      <a:t>1</a:t>
                    </a:r>
                    <a:r>
                      <a:rPr lang="ru-RU" sz="1050" b="1" baseline="0" dirty="0" smtClean="0">
                        <a:solidFill>
                          <a:schemeClr val="bg1"/>
                        </a:solidFill>
                        <a:effectLst/>
                        <a:latin typeface="Times New Roman" panose="02020603050405020304" pitchFamily="18" charset="0"/>
                        <a:cs typeface="Times New Roman" panose="02020603050405020304" pitchFamily="18" charset="0"/>
                      </a:rPr>
                      <a:t> 634,5</a:t>
                    </a:r>
                    <a:r>
                      <a:rPr lang="ru-RU" sz="1050" b="1" dirty="0" smtClean="0">
                        <a:solidFill>
                          <a:schemeClr val="bg1"/>
                        </a:solidFill>
                        <a:effectLst/>
                        <a:latin typeface="Times New Roman" panose="02020603050405020304" pitchFamily="18" charset="0"/>
                        <a:cs typeface="Times New Roman" panose="02020603050405020304" pitchFamily="18" charset="0"/>
                      </a:rPr>
                      <a:t> тыс. </a:t>
                    </a:r>
                    <a:r>
                      <a:rPr lang="ru-RU" sz="1050" b="1" dirty="0" err="1" smtClean="0">
                        <a:solidFill>
                          <a:schemeClr val="bg1"/>
                        </a:solidFill>
                        <a:effectLst/>
                        <a:latin typeface="Times New Roman" panose="02020603050405020304" pitchFamily="18" charset="0"/>
                        <a:cs typeface="Times New Roman" panose="02020603050405020304" pitchFamily="18" charset="0"/>
                      </a:rPr>
                      <a:t>усл</a:t>
                    </a:r>
                    <a:r>
                      <a:rPr lang="ru-RU" sz="1050" b="1" dirty="0" smtClean="0">
                        <a:solidFill>
                          <a:schemeClr val="bg1"/>
                        </a:solidFill>
                        <a:effectLst/>
                        <a:latin typeface="Times New Roman" panose="02020603050405020304" pitchFamily="18" charset="0"/>
                        <a:cs typeface="Times New Roman" panose="02020603050405020304" pitchFamily="18" charset="0"/>
                      </a:rPr>
                      <a:t>. голов</a:t>
                    </a:r>
                  </a:p>
                  <a:p>
                    <a:pPr>
                      <a:defRPr sz="1050" b="1">
                        <a:solidFill>
                          <a:schemeClr val="bg1"/>
                        </a:solidFill>
                        <a:effectLst/>
                        <a:latin typeface="Times New Roman" panose="02020603050405020304" pitchFamily="18" charset="0"/>
                        <a:cs typeface="Times New Roman" panose="02020603050405020304" pitchFamily="18" charset="0"/>
                      </a:defRPr>
                    </a:pPr>
                    <a:r>
                      <a:rPr lang="ru-RU" sz="1050" b="0" dirty="0" smtClean="0">
                        <a:solidFill>
                          <a:schemeClr val="bg1"/>
                        </a:solidFill>
                        <a:effectLst/>
                        <a:latin typeface="Times New Roman" panose="02020603050405020304" pitchFamily="18" charset="0"/>
                        <a:cs typeface="Times New Roman" panose="02020603050405020304" pitchFamily="18" charset="0"/>
                      </a:rPr>
                      <a:t>(38,0%)</a:t>
                    </a:r>
                    <a:endParaRPr lang="ru-RU" sz="1050" b="0" dirty="0">
                      <a:solidFill>
                        <a:schemeClr val="bg1"/>
                      </a:solidFill>
                      <a:effectLst/>
                      <a:latin typeface="Times New Roman" panose="02020603050405020304" pitchFamily="18" charset="0"/>
                      <a:cs typeface="Times New Roman" panose="02020603050405020304" pitchFamily="18" charset="0"/>
                    </a:endParaRP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dLbl>
              <c:idx val="2"/>
              <c:layout>
                <c:manualLayout>
                  <c:x val="0.13451895175488976"/>
                  <c:y val="7.3932612123644839E-2"/>
                </c:manualLayout>
              </c:layout>
              <c:tx>
                <c:rich>
                  <a:bodyPr wrap="square" lIns="38100" tIns="19050" rIns="38100" bIns="19050" anchor="ctr">
                    <a:spAutoFit/>
                  </a:bodyPr>
                  <a:lstStyle/>
                  <a:p>
                    <a:pPr>
                      <a:defRPr sz="10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ru-RU" b="1"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902,3</a:t>
                    </a: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тыс.</a:t>
                    </a:r>
                    <a:r>
                      <a:rPr lang="ru-RU" b="1"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baseline="0"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усл</a:t>
                    </a:r>
                    <a:r>
                      <a:rPr lang="ru-RU" b="1"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голов</a:t>
                    </a:r>
                    <a:endPar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defRPr sz="10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pPr>
                    <a:r>
                      <a:rPr lang="ru-RU" b="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(44,2%)</a:t>
                    </a:r>
                    <a:endParaRPr lang="ru-RU" b="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0.28099514366576972"/>
                  <c:y val="0"/>
                </c:manualLayout>
              </c:layout>
              <c:tx>
                <c:rich>
                  <a:bodyPr wrap="square" lIns="38100" tIns="19050" rIns="38100" bIns="19050" anchor="ctr">
                    <a:spAutoFit/>
                  </a:bodyPr>
                  <a:lstStyle/>
                  <a:p>
                    <a:pPr>
                      <a:defRPr sz="1000">
                        <a:solidFill>
                          <a:schemeClr val="tx1">
                            <a:lumMod val="65000"/>
                            <a:lumOff val="35000"/>
                          </a:schemeClr>
                        </a:solidFill>
                        <a:latin typeface="Times New Roman" panose="02020603050405020304" pitchFamily="18" charset="0"/>
                        <a:cs typeface="Times New Roman" panose="02020603050405020304" pitchFamily="18" charset="0"/>
                      </a:defRPr>
                    </a:pPr>
                    <a:r>
                      <a:rPr lang="ru-RU" sz="1000" b="1" dirty="0" smtClean="0"/>
                      <a:t>37,3 </a:t>
                    </a:r>
                    <a:r>
                      <a:rPr lang="ru-RU" sz="1000" b="1" baseline="0" dirty="0" smtClean="0"/>
                      <a:t>тыс. </a:t>
                    </a:r>
                    <a:r>
                      <a:rPr lang="ru-RU" sz="1000" b="1" baseline="0" dirty="0" err="1" smtClean="0"/>
                      <a:t>усл</a:t>
                    </a:r>
                    <a:r>
                      <a:rPr lang="ru-RU" sz="1000" b="1" baseline="0" dirty="0" smtClean="0"/>
                      <a:t>. голов</a:t>
                    </a:r>
                  </a:p>
                  <a:p>
                    <a:pPr>
                      <a:defRPr sz="1000">
                        <a:solidFill>
                          <a:schemeClr val="tx1">
                            <a:lumMod val="65000"/>
                            <a:lumOff val="35000"/>
                          </a:schemeClr>
                        </a:solidFill>
                        <a:latin typeface="Times New Roman" panose="02020603050405020304" pitchFamily="18" charset="0"/>
                        <a:cs typeface="Times New Roman" panose="02020603050405020304" pitchFamily="18" charset="0"/>
                      </a:defRPr>
                    </a:pPr>
                    <a:r>
                      <a:rPr lang="ru-RU" sz="1000" b="0" dirty="0" smtClean="0"/>
                      <a:t>(0,9%)</a:t>
                    </a: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a:solidFill>
                      <a:schemeClr val="tx1">
                        <a:lumMod val="65000"/>
                        <a:lumOff val="35000"/>
                      </a:schemeClr>
                    </a:solidFill>
                    <a:latin typeface="Times New Roman" panose="02020603050405020304" pitchFamily="18" charset="0"/>
                    <a:cs typeface="Times New Roman" panose="02020603050405020304" pitchFamily="18" charset="0"/>
                  </a:defRPr>
                </a:pPr>
                <a:endParaRPr lang="ru-RU"/>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Лист1!$A$2:$A$5</c:f>
              <c:strCache>
                <c:ptCount val="4"/>
                <c:pt idx="0">
                  <c:v>КРС</c:v>
                </c:pt>
                <c:pt idx="1">
                  <c:v>Свиньи</c:v>
                </c:pt>
                <c:pt idx="2">
                  <c:v>Птица </c:v>
                </c:pt>
                <c:pt idx="3">
                  <c:v>Другие животные</c:v>
                </c:pt>
              </c:strCache>
            </c:strRef>
          </c:cat>
          <c:val>
            <c:numRef>
              <c:f>Лист1!$B$2:$B$5</c:f>
              <c:numCache>
                <c:formatCode>General</c:formatCode>
                <c:ptCount val="4"/>
                <c:pt idx="0">
                  <c:v>728.7</c:v>
                </c:pt>
                <c:pt idx="1">
                  <c:v>1634.5</c:v>
                </c:pt>
                <c:pt idx="2">
                  <c:v>1902.3</c:v>
                </c:pt>
                <c:pt idx="3">
                  <c:v>37.299999999999997</c:v>
                </c:pt>
              </c:numCache>
            </c:numRef>
          </c:val>
        </c:ser>
        <c:dLbls>
          <c:dLblPos val="bestFit"/>
          <c:showLegendKey val="0"/>
          <c:showVal val="1"/>
          <c:showCatName val="0"/>
          <c:showSerName val="0"/>
          <c:showPercent val="0"/>
          <c:showBubbleSize val="0"/>
          <c:showLeaderLines val="1"/>
        </c:dLbls>
      </c:pie3DChart>
      <c:spPr>
        <a:noFill/>
        <a:ln w="25400">
          <a:noFill/>
        </a:ln>
        <a:scene3d>
          <a:camera prst="orthographicFront"/>
          <a:lightRig rig="threePt" dir="t"/>
        </a:scene3d>
      </c:spPr>
    </c:plotArea>
    <c:legend>
      <c:legendPos val="b"/>
      <c:layout>
        <c:manualLayout>
          <c:xMode val="edge"/>
          <c:yMode val="edge"/>
          <c:x val="1.4946550194987751E-2"/>
          <c:y val="0.79988483300786128"/>
          <c:w val="0.96447263863337207"/>
          <c:h val="0.18899149611576826"/>
        </c:manualLayout>
      </c:layout>
      <c:overlay val="0"/>
      <c:spPr>
        <a:ln>
          <a:noFill/>
        </a:ln>
      </c:spPr>
      <c:txPr>
        <a:bodyPr/>
        <a:lstStyle/>
        <a:p>
          <a:pPr>
            <a:defRPr sz="1100" b="1">
              <a:solidFill>
                <a:schemeClr val="tx1">
                  <a:lumMod val="65000"/>
                  <a:lumOff val="35000"/>
                </a:schemeClr>
              </a:solidFill>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spPr>
    <a:scene3d>
      <a:camera prst="orthographicFront"/>
      <a:lightRig rig="threePt" dir="t"/>
    </a:scene3d>
    <a:sp3d>
      <a:bevelT w="6350"/>
    </a:sp3d>
  </c:spPr>
  <c:txPr>
    <a:bodyPr/>
    <a:lstStyle/>
    <a:p>
      <a:pPr>
        <a:defRPr sz="1800"/>
      </a:pPr>
      <a:endParaRPr lang="ru-RU"/>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5"/>
      <c:rotY val="102"/>
      <c:rAngAx val="0"/>
      <c:perspective val="50"/>
    </c:view3D>
    <c:floor>
      <c:thickness val="0"/>
    </c:floor>
    <c:sideWall>
      <c:thickness val="0"/>
    </c:sideWall>
    <c:backWall>
      <c:thickness val="0"/>
    </c:backWall>
    <c:plotArea>
      <c:layout>
        <c:manualLayout>
          <c:layoutTarget val="inner"/>
          <c:xMode val="edge"/>
          <c:yMode val="edge"/>
          <c:x val="6.5480483336126494E-2"/>
          <c:y val="0"/>
          <c:w val="0.71254721940462362"/>
          <c:h val="0.94787523876834523"/>
        </c:manualLayout>
      </c:layout>
      <c:pie3DChart>
        <c:varyColors val="1"/>
        <c:ser>
          <c:idx val="0"/>
          <c:order val="0"/>
          <c:tx>
            <c:strRef>
              <c:f>Лист1!$B$1</c:f>
              <c:strCache>
                <c:ptCount val="1"/>
                <c:pt idx="0">
                  <c:v>Продажи</c:v>
                </c:pt>
              </c:strCache>
            </c:strRef>
          </c:tx>
          <c:spPr>
            <a:effectLst>
              <a:outerShdw blurRad="50800" dist="38100" dir="21540000" sx="102000" sy="102000" algn="ctr" rotWithShape="0">
                <a:srgbClr val="000000">
                  <a:alpha val="50000"/>
                </a:srgbClr>
              </a:outerShdw>
            </a:effectLst>
            <a:scene3d>
              <a:camera prst="orthographicFront"/>
              <a:lightRig rig="threePt" dir="t"/>
            </a:scene3d>
            <a:sp3d prstMaterial="metal">
              <a:bevelT w="63500" h="63500"/>
            </a:sp3d>
          </c:spPr>
          <c:explosion val="5"/>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c:spPr>
          </c:dPt>
          <c:dPt>
            <c:idx val="1"/>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c:spPr>
          </c:dPt>
          <c:dPt>
            <c:idx val="2"/>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c:spPr>
          </c:dPt>
          <c:dPt>
            <c:idx val="3"/>
            <c:bubble3D val="0"/>
            <c:spPr>
              <a:solidFill>
                <a:srgbClr val="666699"/>
              </a:solidFill>
              <a:effectLst>
                <a:outerShdw blurRad="50800" dist="38100" dir="21540000" sx="102000" sy="102000" algn="ctr" rotWithShape="0">
                  <a:srgbClr val="000000">
                    <a:alpha val="50000"/>
                  </a:srgbClr>
                </a:outerShdw>
              </a:effectLst>
              <a:scene3d>
                <a:camera prst="orthographicFront"/>
                <a:lightRig rig="threePt" dir="t"/>
              </a:scene3d>
              <a:sp3d prstMaterial="metal">
                <a:bevelT w="0" h="0"/>
              </a:sp3d>
            </c:spPr>
          </c:dPt>
          <c:dLbls>
            <c:dLbl>
              <c:idx val="0"/>
              <c:layout>
                <c:manualLayout>
                  <c:x val="-0.18580303695069669"/>
                  <c:y val="-0.32926267678297472"/>
                </c:manualLayout>
              </c:layout>
              <c:tx>
                <c:rich>
                  <a:bodyPr wrap="square" lIns="38100" tIns="19050" rIns="38100" bIns="19050" anchor="ctr">
                    <a:spAutoFit/>
                  </a:bodyPr>
                  <a:lstStyle/>
                  <a:p>
                    <a:pPr>
                      <a:defRPr sz="10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pPr>
                    <a:r>
                      <a:rPr lang="ru-RU"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496,5 тыс. </a:t>
                    </a:r>
                    <a:r>
                      <a:rPr lang="ru-RU"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усл</a:t>
                    </a:r>
                    <a:r>
                      <a:rPr lang="ru-RU"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голов</a:t>
                    </a:r>
                  </a:p>
                  <a:p>
                    <a:pPr>
                      <a:defRPr sz="10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pPr>
                    <a:r>
                      <a:rPr lang="ru-RU" b="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(28,7%)</a:t>
                    </a:r>
                    <a:endParaRPr lang="ru-RU" b="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dLbl>
              <c:idx val="1"/>
              <c:layout>
                <c:manualLayout>
                  <c:x val="-1.5270431345669704E-2"/>
                  <c:y val="3.164424481071324E-4"/>
                </c:manualLayout>
              </c:layout>
              <c:tx>
                <c:rich>
                  <a:bodyPr wrap="square" lIns="38100" tIns="19050" rIns="38100" bIns="19050" anchor="ctr">
                    <a:spAutoFit/>
                  </a:bodyPr>
                  <a:lstStyle/>
                  <a:p>
                    <a:pPr>
                      <a:defRPr sz="1050" b="1">
                        <a:solidFill>
                          <a:schemeClr val="tx1">
                            <a:lumMod val="65000"/>
                            <a:lumOff val="35000"/>
                          </a:schemeClr>
                        </a:solidFill>
                        <a:effectLst/>
                        <a:latin typeface="Times New Roman" panose="02020603050405020304" pitchFamily="18" charset="0"/>
                        <a:cs typeface="Times New Roman" panose="02020603050405020304" pitchFamily="18" charset="0"/>
                      </a:defRPr>
                    </a:pPr>
                    <a:r>
                      <a:rPr lang="ru-RU" sz="1050" b="1"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21,6 тыс. </a:t>
                    </a:r>
                    <a:r>
                      <a:rPr lang="ru-RU" sz="1050" b="1" dirty="0" err="1" smtClean="0">
                        <a:solidFill>
                          <a:schemeClr val="tx1">
                            <a:lumMod val="65000"/>
                            <a:lumOff val="35000"/>
                          </a:schemeClr>
                        </a:solidFill>
                        <a:effectLst/>
                        <a:latin typeface="Times New Roman" panose="02020603050405020304" pitchFamily="18" charset="0"/>
                        <a:cs typeface="Times New Roman" panose="02020603050405020304" pitchFamily="18" charset="0"/>
                      </a:rPr>
                      <a:t>усл</a:t>
                    </a:r>
                    <a:r>
                      <a:rPr lang="ru-RU" sz="1050" b="1"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 голов</a:t>
                    </a:r>
                  </a:p>
                  <a:p>
                    <a:pPr>
                      <a:defRPr sz="1050" b="1">
                        <a:solidFill>
                          <a:schemeClr val="tx1">
                            <a:lumMod val="65000"/>
                            <a:lumOff val="35000"/>
                          </a:schemeClr>
                        </a:solidFill>
                        <a:effectLst/>
                        <a:latin typeface="Times New Roman" panose="02020603050405020304" pitchFamily="18" charset="0"/>
                        <a:cs typeface="Times New Roman" panose="02020603050405020304" pitchFamily="18" charset="0"/>
                      </a:defRPr>
                    </a:pPr>
                    <a:r>
                      <a:rPr lang="ru-RU" sz="1050" b="0"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(1,2%)</a:t>
                    </a:r>
                    <a:endParaRPr lang="ru-RU" sz="1050" b="0" dirty="0">
                      <a:solidFill>
                        <a:schemeClr val="tx1">
                          <a:lumMod val="65000"/>
                          <a:lumOff val="35000"/>
                        </a:schemeClr>
                      </a:solidFill>
                      <a:effectLst/>
                      <a:latin typeface="Times New Roman" panose="02020603050405020304" pitchFamily="18" charset="0"/>
                      <a:cs typeface="Times New Roman" panose="02020603050405020304" pitchFamily="18" charset="0"/>
                    </a:endParaRP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dLbl>
              <c:idx val="2"/>
              <c:layout>
                <c:manualLayout>
                  <c:x val="0.13031908883946983"/>
                  <c:y val="6.2681461890232645E-2"/>
                </c:manualLayout>
              </c:layout>
              <c:tx>
                <c:rich>
                  <a:bodyPr wrap="square" lIns="38100" tIns="19050" rIns="38100" bIns="19050" anchor="ctr">
                    <a:spAutoFit/>
                  </a:bodyPr>
                  <a:lstStyle/>
                  <a:p>
                    <a:pPr>
                      <a:defRPr sz="10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pPr>
                    <a:r>
                      <a:rPr lang="ru-RU" sz="1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657,5 тыс.</a:t>
                    </a:r>
                  </a:p>
                  <a:p>
                    <a:pPr>
                      <a:defRPr sz="10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pPr>
                    <a:r>
                      <a:rPr lang="ru-RU" sz="1000" b="1"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000" b="1" baseline="0"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усл</a:t>
                    </a:r>
                    <a:r>
                      <a:rPr lang="ru-RU" sz="1000" b="1"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голов</a:t>
                    </a:r>
                    <a:endParaRPr lang="ru-RU" sz="1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defRPr sz="10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pPr>
                    <a:r>
                      <a:rPr lang="ru-RU" sz="1000" b="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(38,0%)</a:t>
                    </a:r>
                    <a:endParaRPr lang="ru-RU" sz="1000" b="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6.8754130896943655E-2"/>
                  <c:y val="-4.0331020964004372E-2"/>
                </c:manualLayout>
              </c:layout>
              <c:tx>
                <c:rich>
                  <a:bodyPr wrap="square" lIns="38100" tIns="19050" rIns="38100" bIns="19050" anchor="ctr">
                    <a:spAutoFit/>
                  </a:bodyPr>
                  <a:lstStyle/>
                  <a:p>
                    <a:pPr>
                      <a:defRPr sz="1000">
                        <a:solidFill>
                          <a:schemeClr val="tx1">
                            <a:lumMod val="65000"/>
                            <a:lumOff val="35000"/>
                          </a:schemeClr>
                        </a:solidFill>
                        <a:latin typeface="Times New Roman" panose="02020603050405020304" pitchFamily="18" charset="0"/>
                        <a:cs typeface="Times New Roman" panose="02020603050405020304" pitchFamily="18" charset="0"/>
                      </a:defRPr>
                    </a:pPr>
                    <a:r>
                      <a:rPr lang="ru-RU" sz="1000" b="1" dirty="0" smtClean="0"/>
                      <a:t>553,1</a:t>
                    </a:r>
                    <a:r>
                      <a:rPr lang="ru-RU" sz="1000" b="1" baseline="0" dirty="0" smtClean="0"/>
                      <a:t> тыс. </a:t>
                    </a:r>
                    <a:r>
                      <a:rPr lang="ru-RU" sz="1000" b="1" baseline="0" dirty="0" err="1" smtClean="0"/>
                      <a:t>усл</a:t>
                    </a:r>
                    <a:r>
                      <a:rPr lang="ru-RU" sz="1000" b="1" baseline="0" dirty="0" smtClean="0"/>
                      <a:t>. голов</a:t>
                    </a:r>
                  </a:p>
                  <a:p>
                    <a:pPr>
                      <a:defRPr sz="1000">
                        <a:solidFill>
                          <a:schemeClr val="tx1">
                            <a:lumMod val="65000"/>
                            <a:lumOff val="35000"/>
                          </a:schemeClr>
                        </a:solidFill>
                        <a:latin typeface="Times New Roman" panose="02020603050405020304" pitchFamily="18" charset="0"/>
                        <a:cs typeface="Times New Roman" panose="02020603050405020304" pitchFamily="18" charset="0"/>
                      </a:defRPr>
                    </a:pPr>
                    <a:r>
                      <a:rPr lang="ru-RU" sz="1000" b="0" dirty="0" smtClean="0"/>
                      <a:t>(32,0%)</a:t>
                    </a: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a:solidFill>
                      <a:schemeClr val="tx1">
                        <a:lumMod val="65000"/>
                        <a:lumOff val="35000"/>
                      </a:schemeClr>
                    </a:solidFill>
                    <a:latin typeface="Times New Roman" panose="02020603050405020304" pitchFamily="18" charset="0"/>
                    <a:cs typeface="Times New Roman" panose="02020603050405020304" pitchFamily="18" charset="0"/>
                  </a:defRPr>
                </a:pPr>
                <a:endParaRPr lang="ru-RU"/>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Лист1!$A$2:$A$5</c:f>
              <c:strCache>
                <c:ptCount val="4"/>
                <c:pt idx="0">
                  <c:v>КРС</c:v>
                </c:pt>
                <c:pt idx="1">
                  <c:v>МРС</c:v>
                </c:pt>
                <c:pt idx="2">
                  <c:v>Свиньи</c:v>
                </c:pt>
                <c:pt idx="3">
                  <c:v>Птица</c:v>
                </c:pt>
              </c:strCache>
            </c:strRef>
          </c:cat>
          <c:val>
            <c:numRef>
              <c:f>Лист1!$B$2:$B$5</c:f>
              <c:numCache>
                <c:formatCode>General</c:formatCode>
                <c:ptCount val="4"/>
                <c:pt idx="0">
                  <c:v>496.5</c:v>
                </c:pt>
                <c:pt idx="1">
                  <c:v>21.6</c:v>
                </c:pt>
                <c:pt idx="2">
                  <c:v>657.5</c:v>
                </c:pt>
                <c:pt idx="3">
                  <c:v>553.1</c:v>
                </c:pt>
              </c:numCache>
            </c:numRef>
          </c:val>
        </c:ser>
        <c:ser>
          <c:idx val="1"/>
          <c:order val="1"/>
          <c:tx>
            <c:strRef>
              <c:f>Лист1!$C$1</c:f>
              <c:strCache>
                <c:ptCount val="1"/>
                <c:pt idx="0">
                  <c:v>Столбец1</c:v>
                </c:pt>
              </c:strCache>
            </c:strRef>
          </c:tx>
          <c:dLbls>
            <c:spPr>
              <a:noFill/>
              <a:ln>
                <a:noFill/>
              </a:ln>
              <a:effectLst/>
            </c:sp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Лист1!$A$2:$A$5</c:f>
              <c:strCache>
                <c:ptCount val="4"/>
                <c:pt idx="0">
                  <c:v>КРС</c:v>
                </c:pt>
                <c:pt idx="1">
                  <c:v>МРС</c:v>
                </c:pt>
                <c:pt idx="2">
                  <c:v>Свиньи</c:v>
                </c:pt>
                <c:pt idx="3">
                  <c:v>Птица</c:v>
                </c:pt>
              </c:strCache>
            </c:strRef>
          </c:cat>
          <c:val>
            <c:numRef>
              <c:f>Лист1!$C$2:$C$5</c:f>
              <c:numCache>
                <c:formatCode>General</c:formatCode>
                <c:ptCount val="4"/>
              </c:numCache>
            </c:numRef>
          </c:val>
        </c:ser>
        <c:dLbls>
          <c:dLblPos val="bestFit"/>
          <c:showLegendKey val="0"/>
          <c:showVal val="1"/>
          <c:showCatName val="0"/>
          <c:showSerName val="0"/>
          <c:showPercent val="0"/>
          <c:showBubbleSize val="0"/>
          <c:showLeaderLines val="1"/>
        </c:dLbls>
      </c:pie3DChart>
      <c:spPr>
        <a:noFill/>
        <a:ln w="25400">
          <a:noFill/>
        </a:ln>
        <a:scene3d>
          <a:camera prst="orthographicFront"/>
          <a:lightRig rig="threePt" dir="t"/>
        </a:scene3d>
      </c:spPr>
    </c:plotArea>
    <c:legend>
      <c:legendPos val="b"/>
      <c:layout>
        <c:manualLayout>
          <c:xMode val="edge"/>
          <c:yMode val="edge"/>
          <c:x val="9.8647231286919157E-2"/>
          <c:y val="0.85200959423951605"/>
          <c:w val="0.58253131949557391"/>
          <c:h val="9.4127468435789272E-2"/>
        </c:manualLayout>
      </c:layout>
      <c:overlay val="0"/>
      <c:spPr>
        <a:ln>
          <a:noFill/>
        </a:ln>
      </c:spPr>
      <c:txPr>
        <a:bodyPr/>
        <a:lstStyle/>
        <a:p>
          <a:pPr>
            <a:defRPr sz="1100" b="1">
              <a:solidFill>
                <a:schemeClr val="tx1">
                  <a:lumMod val="65000"/>
                  <a:lumOff val="35000"/>
                </a:schemeClr>
              </a:solidFill>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spPr>
    <a:scene3d>
      <a:camera prst="orthographicFront"/>
      <a:lightRig rig="threePt" dir="t"/>
    </a:scene3d>
    <a:sp3d>
      <a:bevelT w="6350"/>
    </a:sp3d>
  </c:spPr>
  <c:txPr>
    <a:bodyPr/>
    <a:lstStyle/>
    <a:p>
      <a:pPr>
        <a:defRPr sz="1800"/>
      </a:pPr>
      <a:endParaRPr lang="ru-RU"/>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0.07353</cdr:x>
      <cdr:y>0.80466</cdr:y>
    </cdr:from>
    <cdr:to>
      <cdr:x>0.36467</cdr:x>
      <cdr:y>0.99697</cdr:y>
    </cdr:to>
    <cdr:sp macro="" textlink="">
      <cdr:nvSpPr>
        <cdr:cNvPr id="2" name="TextBox 1"/>
        <cdr:cNvSpPr txBox="1"/>
      </cdr:nvSpPr>
      <cdr:spPr>
        <a:xfrm xmlns:a="http://schemas.openxmlformats.org/drawingml/2006/main">
          <a:off x="360040" y="1564431"/>
          <a:ext cx="1425580" cy="373892"/>
        </a:xfrm>
        <a:prstGeom xmlns:a="http://schemas.openxmlformats.org/drawingml/2006/main" prst="rect">
          <a:avLst/>
        </a:prstGeom>
      </cdr:spPr>
      <cdr:txBody>
        <a:bodyPr xmlns:a="http://schemas.openxmlformats.org/drawingml/2006/main" vertOverflow="clip" wrap="square" tIns="0" bIns="0" rtlCol="0"/>
        <a:lstStyle xmlns:a="http://schemas.openxmlformats.org/drawingml/2006/main"/>
        <a:p xmlns:a="http://schemas.openxmlformats.org/drawingml/2006/main">
          <a:pPr algn="ctr"/>
          <a:r>
            <a:rPr lang="ru-RU" sz="1100" b="1" dirty="0" smtClean="0">
              <a:solidFill>
                <a:schemeClr val="tx1">
                  <a:lumMod val="65000"/>
                  <a:lumOff val="35000"/>
                </a:schemeClr>
              </a:solidFill>
              <a:latin typeface="Times New Roman" panose="02020603050405020304" pitchFamily="18" charset="0"/>
              <a:cs typeface="Times New Roman" panose="02020603050405020304" pitchFamily="18" charset="0"/>
            </a:rPr>
            <a:t>Российская Федерация</a:t>
          </a:r>
          <a:endParaRPr lang="ru-RU" sz="1100" b="1" dirty="0">
            <a:solidFill>
              <a:schemeClr val="tx1">
                <a:lumMod val="65000"/>
                <a:lumOff val="35000"/>
              </a:schemeClr>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0.36765</cdr:x>
      <cdr:y>0.84621</cdr:y>
    </cdr:from>
    <cdr:to>
      <cdr:x>0.67145</cdr:x>
      <cdr:y>0.98907</cdr:y>
    </cdr:to>
    <cdr:sp macro="" textlink="">
      <cdr:nvSpPr>
        <cdr:cNvPr id="3" name="TextBox 1"/>
        <cdr:cNvSpPr txBox="1"/>
      </cdr:nvSpPr>
      <cdr:spPr>
        <a:xfrm xmlns:a="http://schemas.openxmlformats.org/drawingml/2006/main">
          <a:off x="1800200" y="1645217"/>
          <a:ext cx="1487570" cy="2777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b="1" dirty="0" smtClean="0">
              <a:solidFill>
                <a:schemeClr val="tx1">
                  <a:lumMod val="65000"/>
                  <a:lumOff val="35000"/>
                </a:schemeClr>
              </a:solidFill>
              <a:latin typeface="Times New Roman" panose="02020603050405020304" pitchFamily="18" charset="0"/>
              <a:cs typeface="Times New Roman" panose="02020603050405020304" pitchFamily="18" charset="0"/>
            </a:rPr>
            <a:t>НСА</a:t>
          </a:r>
          <a:endParaRPr lang="ru-RU" sz="1100" b="1" dirty="0">
            <a:solidFill>
              <a:schemeClr val="tx1">
                <a:lumMod val="65000"/>
                <a:lumOff val="35000"/>
              </a:schemeClr>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0.68355</cdr:x>
      <cdr:y>0.84621</cdr:y>
    </cdr:from>
    <cdr:to>
      <cdr:x>1</cdr:x>
      <cdr:y>0.98907</cdr:y>
    </cdr:to>
    <cdr:sp macro="" textlink="">
      <cdr:nvSpPr>
        <cdr:cNvPr id="4" name="TextBox 1"/>
        <cdr:cNvSpPr txBox="1"/>
      </cdr:nvSpPr>
      <cdr:spPr>
        <a:xfrm xmlns:a="http://schemas.openxmlformats.org/drawingml/2006/main">
          <a:off x="3347033" y="1645217"/>
          <a:ext cx="1549511" cy="2777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b="1" dirty="0" err="1" smtClean="0">
              <a:solidFill>
                <a:schemeClr val="tx1">
                  <a:lumMod val="65000"/>
                  <a:lumOff val="35000"/>
                </a:schemeClr>
              </a:solidFill>
              <a:latin typeface="Times New Roman" panose="02020603050405020304" pitchFamily="18" charset="0"/>
              <a:cs typeface="Times New Roman" panose="02020603050405020304" pitchFamily="18" charset="0"/>
            </a:rPr>
            <a:t>Агропромстрах</a:t>
          </a:r>
          <a:endParaRPr lang="ru-RU" sz="1100" b="1" dirty="0">
            <a:solidFill>
              <a:schemeClr val="tx1">
                <a:lumMod val="65000"/>
                <a:lumOff val="35000"/>
              </a:schemeClr>
            </a:solidFill>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0.19229</cdr:x>
      <cdr:y>0.70385</cdr:y>
    </cdr:from>
    <cdr:to>
      <cdr:x>0.64407</cdr:x>
      <cdr:y>0.83624</cdr:y>
    </cdr:to>
    <cdr:sp macro="" textlink="">
      <cdr:nvSpPr>
        <cdr:cNvPr id="2" name="TextBox 1"/>
        <cdr:cNvSpPr txBox="1"/>
      </cdr:nvSpPr>
      <cdr:spPr>
        <a:xfrm xmlns:a="http://schemas.openxmlformats.org/drawingml/2006/main">
          <a:off x="816939" y="1899239"/>
          <a:ext cx="1919374" cy="3572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ru-RU" sz="1400" b="1"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2014</a:t>
          </a:r>
          <a:endParaRPr lang="ru-RU" sz="1400" b="1" dirty="0">
            <a:solidFill>
              <a:schemeClr val="tx1">
                <a:lumMod val="65000"/>
                <a:lumOff val="35000"/>
              </a:schemeClr>
            </a:solidFill>
            <a:effectLst/>
            <a:latin typeface="Times New Roman" panose="02020603050405020304" pitchFamily="18" charset="0"/>
            <a:cs typeface="Times New Roman" panose="02020603050405020304"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0.19229</cdr:x>
      <cdr:y>0.70385</cdr:y>
    </cdr:from>
    <cdr:to>
      <cdr:x>0.61538</cdr:x>
      <cdr:y>0.83624</cdr:y>
    </cdr:to>
    <cdr:sp macro="" textlink="">
      <cdr:nvSpPr>
        <cdr:cNvPr id="2" name="TextBox 1"/>
        <cdr:cNvSpPr txBox="1"/>
      </cdr:nvSpPr>
      <cdr:spPr>
        <a:xfrm xmlns:a="http://schemas.openxmlformats.org/drawingml/2006/main">
          <a:off x="816939" y="1714904"/>
          <a:ext cx="1797486" cy="3225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ru-RU" sz="1400" b="1" dirty="0" smtClean="0">
              <a:solidFill>
                <a:schemeClr val="tx1">
                  <a:lumMod val="65000"/>
                  <a:lumOff val="35000"/>
                </a:schemeClr>
              </a:solidFill>
              <a:latin typeface="Times New Roman" panose="02020603050405020304" pitchFamily="18" charset="0"/>
              <a:cs typeface="Times New Roman" panose="02020603050405020304" pitchFamily="18" charset="0"/>
            </a:rPr>
            <a:t>2013</a:t>
          </a:r>
          <a:endParaRPr lang="ru-RU" sz="1400" b="1" dirty="0">
            <a:solidFill>
              <a:schemeClr val="tx1">
                <a:lumMod val="65000"/>
                <a:lumOff val="35000"/>
              </a:schemeClr>
            </a:solidFill>
            <a:latin typeface="Times New Roman" panose="02020603050405020304" pitchFamily="18" charset="0"/>
            <a:cs typeface="Times New Roman" panose="020206030504050203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426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4266"/>
          </a:xfrm>
          <a:prstGeom prst="rect">
            <a:avLst/>
          </a:prstGeom>
        </p:spPr>
        <p:txBody>
          <a:bodyPr vert="horz" lIns="91440" tIns="45720" rIns="91440" bIns="45720" rtlCol="0"/>
          <a:lstStyle>
            <a:lvl1pPr algn="r">
              <a:defRPr sz="1200"/>
            </a:lvl1pPr>
          </a:lstStyle>
          <a:p>
            <a:fld id="{83A317EE-BFA0-44AC-A8F1-9FB8EC336D68}" type="datetimeFigureOut">
              <a:rPr lang="ru-RU" smtClean="0"/>
              <a:t>17.04.2015</a:t>
            </a:fld>
            <a:endParaRPr lang="ru-RU"/>
          </a:p>
        </p:txBody>
      </p:sp>
      <p:sp>
        <p:nvSpPr>
          <p:cNvPr id="4" name="Образ слайда 3"/>
          <p:cNvSpPr>
            <a:spLocks noGrp="1" noRot="1" noChangeAspect="1"/>
          </p:cNvSpPr>
          <p:nvPr>
            <p:ph type="sldImg" idx="2"/>
          </p:nvPr>
        </p:nvSpPr>
        <p:spPr>
          <a:xfrm>
            <a:off x="436563" y="1235075"/>
            <a:ext cx="5924550" cy="33321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51579"/>
            <a:ext cx="5438775" cy="3887798"/>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9984"/>
            <a:ext cx="2946400" cy="49426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379984"/>
            <a:ext cx="2946400" cy="494266"/>
          </a:xfrm>
          <a:prstGeom prst="rect">
            <a:avLst/>
          </a:prstGeom>
        </p:spPr>
        <p:txBody>
          <a:bodyPr vert="horz" lIns="91440" tIns="45720" rIns="91440" bIns="45720" rtlCol="0" anchor="b"/>
          <a:lstStyle>
            <a:lvl1pPr algn="r">
              <a:defRPr sz="1200"/>
            </a:lvl1pPr>
          </a:lstStyle>
          <a:p>
            <a:fld id="{7967CA3A-CA5E-4821-835A-EF5C73805CE3}" type="slidenum">
              <a:rPr lang="ru-RU" smtClean="0"/>
              <a:t>‹#›</a:t>
            </a:fld>
            <a:endParaRPr lang="ru-RU"/>
          </a:p>
        </p:txBody>
      </p:sp>
    </p:spTree>
    <p:extLst>
      <p:ext uri="{BB962C8B-B14F-4D97-AF65-F5344CB8AC3E}">
        <p14:creationId xmlns:p14="http://schemas.microsoft.com/office/powerpoint/2010/main" val="3031488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p:spPr>
      </p:sp>
      <p:sp>
        <p:nvSpPr>
          <p:cNvPr id="28675" name="Заметки 2"/>
          <p:cNvSpPr>
            <a:spLocks noGrp="1"/>
          </p:cNvSpPr>
          <p:nvPr>
            <p:ph type="body" idx="1"/>
          </p:nvPr>
        </p:nvSpPr>
        <p:spPr bwMode="auto">
          <a:noFill/>
        </p:spPr>
        <p:txBody>
          <a:bodyPr wrap="square" numCol="1" anchor="t" anchorCtr="0" compatLnSpc="1">
            <a:prstTxWarp prst="textNoShape">
              <a:avLst/>
            </a:prstTxWarp>
          </a:bodyPr>
          <a:lstStyle/>
          <a:p>
            <a:pPr indent="428282" algn="just">
              <a:spcBef>
                <a:spcPct val="0"/>
              </a:spcBef>
            </a:pPr>
            <a:r>
              <a:rPr lang="ru-RU" dirty="0" smtClean="0"/>
              <a:t>Версия 1</a:t>
            </a:r>
          </a:p>
        </p:txBody>
      </p:sp>
      <p:sp>
        <p:nvSpPr>
          <p:cNvPr id="1638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D58EA6-BCDB-46AB-AB20-AC763A5D3426}" type="slidenum">
              <a:rPr lang="ru-RU" smtClean="0"/>
              <a:pPr fontAlgn="base">
                <a:spcBef>
                  <a:spcPct val="0"/>
                </a:spcBef>
                <a:spcAft>
                  <a:spcPct val="0"/>
                </a:spcAft>
                <a:defRPr/>
              </a:pPr>
              <a:t>2</a:t>
            </a:fld>
            <a:endParaRPr lang="ru-RU" dirty="0" smtClean="0"/>
          </a:p>
        </p:txBody>
      </p:sp>
    </p:spTree>
    <p:extLst>
      <p:ext uri="{BB962C8B-B14F-4D97-AF65-F5344CB8AC3E}">
        <p14:creationId xmlns:p14="http://schemas.microsoft.com/office/powerpoint/2010/main" val="2415491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p:spPr>
      </p:sp>
      <p:sp>
        <p:nvSpPr>
          <p:cNvPr id="28675" name="Заметки 2"/>
          <p:cNvSpPr>
            <a:spLocks noGrp="1"/>
          </p:cNvSpPr>
          <p:nvPr>
            <p:ph type="body" idx="1"/>
          </p:nvPr>
        </p:nvSpPr>
        <p:spPr bwMode="auto">
          <a:noFill/>
        </p:spPr>
        <p:txBody>
          <a:bodyPr wrap="square" numCol="1" anchor="t" anchorCtr="0" compatLnSpc="1">
            <a:prstTxWarp prst="textNoShape">
              <a:avLst/>
            </a:prstTxWarp>
          </a:bodyPr>
          <a:lstStyle/>
          <a:p>
            <a:pPr indent="428282" algn="just">
              <a:spcBef>
                <a:spcPct val="0"/>
              </a:spcBef>
            </a:pPr>
            <a:r>
              <a:rPr lang="ru-RU" dirty="0" smtClean="0"/>
              <a:t>Версия 1</a:t>
            </a:r>
          </a:p>
        </p:txBody>
      </p:sp>
      <p:sp>
        <p:nvSpPr>
          <p:cNvPr id="1638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D58EA6-BCDB-46AB-AB20-AC763A5D3426}" type="slidenum">
              <a:rPr lang="ru-RU" smtClean="0"/>
              <a:pPr fontAlgn="base">
                <a:spcBef>
                  <a:spcPct val="0"/>
                </a:spcBef>
                <a:spcAft>
                  <a:spcPct val="0"/>
                </a:spcAft>
                <a:defRPr/>
              </a:pPr>
              <a:t>4</a:t>
            </a:fld>
            <a:endParaRPr lang="ru-RU" dirty="0" smtClean="0"/>
          </a:p>
        </p:txBody>
      </p:sp>
    </p:spTree>
    <p:extLst>
      <p:ext uri="{BB962C8B-B14F-4D97-AF65-F5344CB8AC3E}">
        <p14:creationId xmlns:p14="http://schemas.microsoft.com/office/powerpoint/2010/main" val="44229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p:spPr>
      </p:sp>
      <p:sp>
        <p:nvSpPr>
          <p:cNvPr id="28675" name="Заметки 2"/>
          <p:cNvSpPr>
            <a:spLocks noGrp="1"/>
          </p:cNvSpPr>
          <p:nvPr>
            <p:ph type="body" idx="1"/>
          </p:nvPr>
        </p:nvSpPr>
        <p:spPr bwMode="auto">
          <a:noFill/>
        </p:spPr>
        <p:txBody>
          <a:bodyPr wrap="square" numCol="1" anchor="t" anchorCtr="0" compatLnSpc="1">
            <a:prstTxWarp prst="textNoShape">
              <a:avLst/>
            </a:prstTxWarp>
          </a:bodyPr>
          <a:lstStyle/>
          <a:p>
            <a:pPr indent="428282" algn="just">
              <a:spcBef>
                <a:spcPct val="0"/>
              </a:spcBef>
            </a:pPr>
            <a:r>
              <a:rPr lang="ru-RU" dirty="0" smtClean="0"/>
              <a:t>Версия 1</a:t>
            </a:r>
          </a:p>
        </p:txBody>
      </p:sp>
      <p:sp>
        <p:nvSpPr>
          <p:cNvPr id="1638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D58EA6-BCDB-46AB-AB20-AC763A5D3426}" type="slidenum">
              <a:rPr lang="ru-RU" smtClean="0"/>
              <a:pPr fontAlgn="base">
                <a:spcBef>
                  <a:spcPct val="0"/>
                </a:spcBef>
                <a:spcAft>
                  <a:spcPct val="0"/>
                </a:spcAft>
                <a:defRPr/>
              </a:pPr>
              <a:t>5</a:t>
            </a:fld>
            <a:endParaRPr lang="ru-RU" dirty="0" smtClean="0"/>
          </a:p>
        </p:txBody>
      </p:sp>
    </p:spTree>
    <p:extLst>
      <p:ext uri="{BB962C8B-B14F-4D97-AF65-F5344CB8AC3E}">
        <p14:creationId xmlns:p14="http://schemas.microsoft.com/office/powerpoint/2010/main" val="1615194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p:spPr>
      </p:sp>
      <p:sp>
        <p:nvSpPr>
          <p:cNvPr id="28675" name="Заметки 2"/>
          <p:cNvSpPr>
            <a:spLocks noGrp="1"/>
          </p:cNvSpPr>
          <p:nvPr>
            <p:ph type="body" idx="1"/>
          </p:nvPr>
        </p:nvSpPr>
        <p:spPr bwMode="auto">
          <a:noFill/>
        </p:spPr>
        <p:txBody>
          <a:bodyPr wrap="square" numCol="1" anchor="t" anchorCtr="0" compatLnSpc="1">
            <a:prstTxWarp prst="textNoShape">
              <a:avLst/>
            </a:prstTxWarp>
          </a:bodyPr>
          <a:lstStyle/>
          <a:p>
            <a:pPr indent="428282" algn="just">
              <a:spcBef>
                <a:spcPct val="0"/>
              </a:spcBef>
            </a:pPr>
            <a:r>
              <a:rPr lang="ru-RU" dirty="0" smtClean="0"/>
              <a:t>Версия 1</a:t>
            </a:r>
          </a:p>
        </p:txBody>
      </p:sp>
      <p:sp>
        <p:nvSpPr>
          <p:cNvPr id="1638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D58EA6-BCDB-46AB-AB20-AC763A5D3426}" type="slidenum">
              <a:rPr lang="ru-RU" smtClean="0"/>
              <a:pPr fontAlgn="base">
                <a:spcBef>
                  <a:spcPct val="0"/>
                </a:spcBef>
                <a:spcAft>
                  <a:spcPct val="0"/>
                </a:spcAft>
                <a:defRPr/>
              </a:pPr>
              <a:t>6</a:t>
            </a:fld>
            <a:endParaRPr lang="ru-RU" dirty="0" smtClean="0"/>
          </a:p>
        </p:txBody>
      </p:sp>
    </p:spTree>
    <p:extLst>
      <p:ext uri="{BB962C8B-B14F-4D97-AF65-F5344CB8AC3E}">
        <p14:creationId xmlns:p14="http://schemas.microsoft.com/office/powerpoint/2010/main" val="2620366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967CA3A-CA5E-4821-835A-EF5C73805CE3}" type="slidenum">
              <a:rPr lang="ru-RU" smtClean="0"/>
              <a:t>9</a:t>
            </a:fld>
            <a:endParaRPr lang="ru-RU"/>
          </a:p>
        </p:txBody>
      </p:sp>
    </p:spTree>
    <p:extLst>
      <p:ext uri="{BB962C8B-B14F-4D97-AF65-F5344CB8AC3E}">
        <p14:creationId xmlns:p14="http://schemas.microsoft.com/office/powerpoint/2010/main" val="1232491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indent="449228" algn="just" eaLnBrk="1" hangingPunct="1">
              <a:spcBef>
                <a:spcPct val="0"/>
              </a:spcBef>
            </a:pPr>
            <a:endParaRPr lang="ru-RU" smtClean="0"/>
          </a:p>
        </p:txBody>
      </p:sp>
      <p:sp>
        <p:nvSpPr>
          <p:cNvPr id="16388" name="Номер слайда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892" indent="-285727">
              <a:defRPr>
                <a:solidFill>
                  <a:schemeClr val="tx1"/>
                </a:solidFill>
                <a:latin typeface="Calibri" pitchFamily="34" charset="0"/>
              </a:defRPr>
            </a:lvl2pPr>
            <a:lvl3pPr marL="1142912" indent="-228582">
              <a:defRPr>
                <a:solidFill>
                  <a:schemeClr val="tx1"/>
                </a:solidFill>
                <a:latin typeface="Calibri" pitchFamily="34" charset="0"/>
              </a:defRPr>
            </a:lvl3pPr>
            <a:lvl4pPr marL="1600076" indent="-228582">
              <a:defRPr>
                <a:solidFill>
                  <a:schemeClr val="tx1"/>
                </a:solidFill>
                <a:latin typeface="Calibri" pitchFamily="34" charset="0"/>
              </a:defRPr>
            </a:lvl4pPr>
            <a:lvl5pPr marL="2057241" indent="-228582">
              <a:defRPr>
                <a:solidFill>
                  <a:schemeClr val="tx1"/>
                </a:solidFill>
                <a:latin typeface="Calibri" pitchFamily="34" charset="0"/>
              </a:defRPr>
            </a:lvl5pPr>
            <a:lvl6pPr marL="2514406" indent="-228582" fontAlgn="base">
              <a:spcBef>
                <a:spcPct val="0"/>
              </a:spcBef>
              <a:spcAft>
                <a:spcPct val="0"/>
              </a:spcAft>
              <a:defRPr>
                <a:solidFill>
                  <a:schemeClr val="tx1"/>
                </a:solidFill>
                <a:latin typeface="Calibri" pitchFamily="34" charset="0"/>
              </a:defRPr>
            </a:lvl6pPr>
            <a:lvl7pPr marL="2971570" indent="-228582" fontAlgn="base">
              <a:spcBef>
                <a:spcPct val="0"/>
              </a:spcBef>
              <a:spcAft>
                <a:spcPct val="0"/>
              </a:spcAft>
              <a:defRPr>
                <a:solidFill>
                  <a:schemeClr val="tx1"/>
                </a:solidFill>
                <a:latin typeface="Calibri" pitchFamily="34" charset="0"/>
              </a:defRPr>
            </a:lvl7pPr>
            <a:lvl8pPr marL="3428735" indent="-228582" fontAlgn="base">
              <a:spcBef>
                <a:spcPct val="0"/>
              </a:spcBef>
              <a:spcAft>
                <a:spcPct val="0"/>
              </a:spcAft>
              <a:defRPr>
                <a:solidFill>
                  <a:schemeClr val="tx1"/>
                </a:solidFill>
                <a:latin typeface="Calibri" pitchFamily="34" charset="0"/>
              </a:defRPr>
            </a:lvl8pPr>
            <a:lvl9pPr marL="3885899" indent="-228582"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2654D95-F0C1-41AB-A159-6A0403487CEE}" type="slidenum">
              <a:rPr lang="ru-RU" smtClean="0"/>
              <a:pPr fontAlgn="base">
                <a:spcBef>
                  <a:spcPct val="0"/>
                </a:spcBef>
                <a:spcAft>
                  <a:spcPct val="0"/>
                </a:spcAft>
                <a:defRPr/>
              </a:pPr>
              <a:t>12</a:t>
            </a:fld>
            <a:endParaRPr lang="ru-RU" smtClean="0"/>
          </a:p>
        </p:txBody>
      </p:sp>
    </p:spTree>
    <p:extLst>
      <p:ext uri="{BB962C8B-B14F-4D97-AF65-F5344CB8AC3E}">
        <p14:creationId xmlns:p14="http://schemas.microsoft.com/office/powerpoint/2010/main" val="4077987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indent="449228" algn="just" eaLnBrk="1" hangingPunct="1">
              <a:spcBef>
                <a:spcPct val="0"/>
              </a:spcBef>
            </a:pPr>
            <a:endParaRPr lang="ru-RU" smtClean="0"/>
          </a:p>
        </p:txBody>
      </p:sp>
      <p:sp>
        <p:nvSpPr>
          <p:cNvPr id="16388" name="Номер слайда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892" indent="-285727">
              <a:defRPr>
                <a:solidFill>
                  <a:schemeClr val="tx1"/>
                </a:solidFill>
                <a:latin typeface="Calibri" pitchFamily="34" charset="0"/>
              </a:defRPr>
            </a:lvl2pPr>
            <a:lvl3pPr marL="1142912" indent="-228582">
              <a:defRPr>
                <a:solidFill>
                  <a:schemeClr val="tx1"/>
                </a:solidFill>
                <a:latin typeface="Calibri" pitchFamily="34" charset="0"/>
              </a:defRPr>
            </a:lvl3pPr>
            <a:lvl4pPr marL="1600076" indent="-228582">
              <a:defRPr>
                <a:solidFill>
                  <a:schemeClr val="tx1"/>
                </a:solidFill>
                <a:latin typeface="Calibri" pitchFamily="34" charset="0"/>
              </a:defRPr>
            </a:lvl4pPr>
            <a:lvl5pPr marL="2057241" indent="-228582">
              <a:defRPr>
                <a:solidFill>
                  <a:schemeClr val="tx1"/>
                </a:solidFill>
                <a:latin typeface="Calibri" pitchFamily="34" charset="0"/>
              </a:defRPr>
            </a:lvl5pPr>
            <a:lvl6pPr marL="2514406" indent="-228582" fontAlgn="base">
              <a:spcBef>
                <a:spcPct val="0"/>
              </a:spcBef>
              <a:spcAft>
                <a:spcPct val="0"/>
              </a:spcAft>
              <a:defRPr>
                <a:solidFill>
                  <a:schemeClr val="tx1"/>
                </a:solidFill>
                <a:latin typeface="Calibri" pitchFamily="34" charset="0"/>
              </a:defRPr>
            </a:lvl6pPr>
            <a:lvl7pPr marL="2971570" indent="-228582" fontAlgn="base">
              <a:spcBef>
                <a:spcPct val="0"/>
              </a:spcBef>
              <a:spcAft>
                <a:spcPct val="0"/>
              </a:spcAft>
              <a:defRPr>
                <a:solidFill>
                  <a:schemeClr val="tx1"/>
                </a:solidFill>
                <a:latin typeface="Calibri" pitchFamily="34" charset="0"/>
              </a:defRPr>
            </a:lvl7pPr>
            <a:lvl8pPr marL="3428735" indent="-228582" fontAlgn="base">
              <a:spcBef>
                <a:spcPct val="0"/>
              </a:spcBef>
              <a:spcAft>
                <a:spcPct val="0"/>
              </a:spcAft>
              <a:defRPr>
                <a:solidFill>
                  <a:schemeClr val="tx1"/>
                </a:solidFill>
                <a:latin typeface="Calibri" pitchFamily="34" charset="0"/>
              </a:defRPr>
            </a:lvl8pPr>
            <a:lvl9pPr marL="3885899" indent="-228582"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2654D95-F0C1-41AB-A159-6A0403487CEE}" type="slidenum">
              <a:rPr lang="ru-RU" smtClean="0"/>
              <a:pPr fontAlgn="base">
                <a:spcBef>
                  <a:spcPct val="0"/>
                </a:spcBef>
                <a:spcAft>
                  <a:spcPct val="0"/>
                </a:spcAft>
                <a:defRPr/>
              </a:pPr>
              <a:t>13</a:t>
            </a:fld>
            <a:endParaRPr lang="ru-RU" smtClean="0"/>
          </a:p>
        </p:txBody>
      </p:sp>
    </p:spTree>
    <p:extLst>
      <p:ext uri="{BB962C8B-B14F-4D97-AF65-F5344CB8AC3E}">
        <p14:creationId xmlns:p14="http://schemas.microsoft.com/office/powerpoint/2010/main" val="769144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p:spPr>
      </p:sp>
      <p:sp>
        <p:nvSpPr>
          <p:cNvPr id="28675" name="Заметки 2"/>
          <p:cNvSpPr>
            <a:spLocks noGrp="1"/>
          </p:cNvSpPr>
          <p:nvPr>
            <p:ph type="body" idx="1"/>
          </p:nvPr>
        </p:nvSpPr>
        <p:spPr bwMode="auto">
          <a:noFill/>
        </p:spPr>
        <p:txBody>
          <a:bodyPr wrap="square" numCol="1" anchor="t" anchorCtr="0" compatLnSpc="1">
            <a:prstTxWarp prst="textNoShape">
              <a:avLst/>
            </a:prstTxWarp>
          </a:bodyPr>
          <a:lstStyle/>
          <a:p>
            <a:pPr indent="428282" algn="just">
              <a:spcBef>
                <a:spcPct val="0"/>
              </a:spcBef>
            </a:pPr>
            <a:r>
              <a:rPr lang="ru-RU" dirty="0" smtClean="0"/>
              <a:t>Версия 1</a:t>
            </a:r>
          </a:p>
        </p:txBody>
      </p:sp>
      <p:sp>
        <p:nvSpPr>
          <p:cNvPr id="1638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D58EA6-BCDB-46AB-AB20-AC763A5D3426}" type="slidenum">
              <a:rPr lang="ru-RU" smtClean="0"/>
              <a:pPr fontAlgn="base">
                <a:spcBef>
                  <a:spcPct val="0"/>
                </a:spcBef>
                <a:spcAft>
                  <a:spcPct val="0"/>
                </a:spcAft>
                <a:defRPr/>
              </a:pPr>
              <a:t>15</a:t>
            </a:fld>
            <a:endParaRPr lang="ru-RU" dirty="0" smtClean="0"/>
          </a:p>
        </p:txBody>
      </p:sp>
    </p:spTree>
    <p:extLst>
      <p:ext uri="{BB962C8B-B14F-4D97-AF65-F5344CB8AC3E}">
        <p14:creationId xmlns:p14="http://schemas.microsoft.com/office/powerpoint/2010/main" val="2095273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955E155-9EB7-48F2-BF8F-CF28557CF238}" type="datetimeFigureOut">
              <a:rPr lang="ru-RU" smtClean="0"/>
              <a:t>17.04.2015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2546063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955E155-9EB7-48F2-BF8F-CF28557CF238}" type="datetimeFigureOut">
              <a:rPr lang="ru-RU" smtClean="0"/>
              <a:t>17.04.2015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4049056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955E155-9EB7-48F2-BF8F-CF28557CF238}" type="datetimeFigureOut">
              <a:rPr lang="ru-RU" smtClean="0"/>
              <a:t>17.04.2015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1426287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955E155-9EB7-48F2-BF8F-CF28557CF238}" type="datetimeFigureOut">
              <a:rPr lang="ru-RU" smtClean="0"/>
              <a:t>17.04.2015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223217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955E155-9EB7-48F2-BF8F-CF28557CF238}" type="datetimeFigureOut">
              <a:rPr lang="ru-RU" smtClean="0"/>
              <a:t>17.04.2015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1420193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955E155-9EB7-48F2-BF8F-CF28557CF238}" type="datetimeFigureOut">
              <a:rPr lang="ru-RU" smtClean="0"/>
              <a:t>17.04.2015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20039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955E155-9EB7-48F2-BF8F-CF28557CF238}" type="datetimeFigureOut">
              <a:rPr lang="ru-RU" smtClean="0"/>
              <a:t>17.04.2015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371793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955E155-9EB7-48F2-BF8F-CF28557CF238}" type="datetimeFigureOut">
              <a:rPr lang="ru-RU" smtClean="0"/>
              <a:t>17.04.2015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943975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955E155-9EB7-48F2-BF8F-CF28557CF238}" type="datetimeFigureOut">
              <a:rPr lang="ru-RU" smtClean="0"/>
              <a:t>17.04.2015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3793801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955E155-9EB7-48F2-BF8F-CF28557CF238}" type="datetimeFigureOut">
              <a:rPr lang="ru-RU" smtClean="0"/>
              <a:t>17.04.2015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1277702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955E155-9EB7-48F2-BF8F-CF28557CF238}" type="datetimeFigureOut">
              <a:rPr lang="ru-RU" smtClean="0"/>
              <a:t>17.04.2015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AA6DDE-B21E-4321-B898-57ADB72B146A}" type="slidenum">
              <a:rPr lang="ru-RU" smtClean="0"/>
              <a:t>‹#›</a:t>
            </a:fld>
            <a:endParaRPr lang="ru-RU"/>
          </a:p>
        </p:txBody>
      </p:sp>
    </p:spTree>
    <p:extLst>
      <p:ext uri="{BB962C8B-B14F-4D97-AF65-F5344CB8AC3E}">
        <p14:creationId xmlns:p14="http://schemas.microsoft.com/office/powerpoint/2010/main" val="2784361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55E155-9EB7-48F2-BF8F-CF28557CF238}" type="datetimeFigureOut">
              <a:rPr lang="ru-RU" smtClean="0"/>
              <a:t>17.04.2015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AA6DDE-B21E-4321-B898-57ADB72B146A}" type="slidenum">
              <a:rPr lang="ru-RU" smtClean="0"/>
              <a:t>‹#›</a:t>
            </a:fld>
            <a:endParaRPr lang="ru-RU"/>
          </a:p>
        </p:txBody>
      </p:sp>
    </p:spTree>
    <p:extLst>
      <p:ext uri="{BB962C8B-B14F-4D97-AF65-F5344CB8AC3E}">
        <p14:creationId xmlns:p14="http://schemas.microsoft.com/office/powerpoint/2010/main" val="509374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Z:\8. АГРОЭКСПЕРТИЗА\harvest-autumn-wallpapers_1600x1200_28018.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41000"/>
                    </a14:imgEffect>
                    <a14:imgEffect>
                      <a14:colorTemperature colorTemp="5400"/>
                    </a14:imgEffect>
                    <a14:imgEffect>
                      <a14:saturation sat="97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991544" y="759370"/>
            <a:ext cx="5616624" cy="547794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672064" y="332656"/>
            <a:ext cx="3744416" cy="5544616"/>
          </a:xfrm>
          <a:prstGeom prst="rect">
            <a:avLst/>
          </a:prstGeom>
          <a:solidFill>
            <a:srgbClr val="336600"/>
          </a:solidFill>
          <a:ln>
            <a:solidFill>
              <a:srgbClr val="33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r>
              <a:rPr lang="ru-RU" sz="1200" dirty="0">
                <a:latin typeface="Times New Roman" panose="02020603050405020304" pitchFamily="18" charset="0"/>
                <a:cs typeface="Times New Roman" panose="02020603050405020304" pitchFamily="18" charset="0"/>
              </a:rPr>
              <a:t>Федеральное государственное бюджетное учреждение «Федеральное агентство по государственной поддержке страхования в сфере агропромышленного производства»</a:t>
            </a:r>
          </a:p>
          <a:p>
            <a:pPr algn="ctr"/>
            <a:r>
              <a:rPr lang="ru-RU" sz="1200" dirty="0">
                <a:latin typeface="Times New Roman" panose="02020603050405020304" pitchFamily="18" charset="0"/>
                <a:cs typeface="Times New Roman" panose="02020603050405020304" pitchFamily="18" charset="0"/>
              </a:rPr>
              <a:t>Министерства сельского хозяйства России</a:t>
            </a:r>
          </a:p>
          <a:p>
            <a:pPr algn="ctr"/>
            <a:endParaRPr lang="ru-RU" sz="1200" dirty="0">
              <a:latin typeface="Times New Roman" panose="02020603050405020304" pitchFamily="18" charset="0"/>
              <a:cs typeface="Times New Roman" panose="02020603050405020304" pitchFamily="18" charset="0"/>
            </a:endParaRPr>
          </a:p>
          <a:p>
            <a:pPr algn="ctr"/>
            <a:r>
              <a:rPr lang="ru-RU" sz="1200" b="1" dirty="0">
                <a:latin typeface="Times New Roman" panose="02020603050405020304" pitchFamily="18" charset="0"/>
                <a:cs typeface="Times New Roman" panose="02020603050405020304" pitchFamily="18" charset="0"/>
              </a:rPr>
              <a:t>ФГБУ «ФАГПССАП»</a:t>
            </a:r>
          </a:p>
          <a:p>
            <a:pPr algn="ctr"/>
            <a:endParaRPr lang="ru-RU" sz="1200" b="1" dirty="0">
              <a:latin typeface="Times New Roman" panose="02020603050405020304" pitchFamily="18" charset="0"/>
              <a:cs typeface="Times New Roman" panose="02020603050405020304" pitchFamily="18" charset="0"/>
            </a:endParaRPr>
          </a:p>
          <a:p>
            <a:pPr algn="ctr"/>
            <a:endParaRPr lang="ru-RU" sz="1200" b="1"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Механизм страхования сельскохозяйственных животных, осуществляемого с государственной поддержкой»</a:t>
            </a: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r>
              <a:rPr lang="ru-RU" sz="1200" dirty="0" smtClean="0">
                <a:latin typeface="Times New Roman" panose="02020603050405020304" pitchFamily="18" charset="0"/>
                <a:cs typeface="Times New Roman" panose="02020603050405020304" pitchFamily="18" charset="0"/>
              </a:rPr>
              <a:t>15 </a:t>
            </a:r>
            <a:r>
              <a:rPr lang="ru-RU" sz="1200" dirty="0">
                <a:latin typeface="Times New Roman" panose="02020603050405020304" pitchFamily="18" charset="0"/>
                <a:cs typeface="Times New Roman" panose="02020603050405020304" pitchFamily="18" charset="0"/>
              </a:rPr>
              <a:t>апреля 2015г. Москва</a:t>
            </a:r>
          </a:p>
          <a:p>
            <a:pPr algn="ctr"/>
            <a:endParaRPr lang="ru-RU" sz="1200" dirty="0">
              <a:latin typeface="Times New Roman" panose="02020603050405020304" pitchFamily="18" charset="0"/>
              <a:cs typeface="Times New Roman" panose="02020603050405020304" pitchFamily="18" charset="0"/>
            </a:endParaRPr>
          </a:p>
        </p:txBody>
      </p:sp>
      <p:pic>
        <p:nvPicPr>
          <p:cNvPr id="1029" name="Picture 5" descr="Z:\IT\логотип.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6240" y="399752"/>
            <a:ext cx="748888" cy="719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946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Прямая соединительная линия 58"/>
          <p:cNvCxnSpPr/>
          <p:nvPr/>
        </p:nvCxnSpPr>
        <p:spPr>
          <a:xfrm>
            <a:off x="-241300" y="7389813"/>
            <a:ext cx="8713788" cy="0"/>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2" name="Группа 9"/>
          <p:cNvGrpSpPr>
            <a:grpSpLocks/>
          </p:cNvGrpSpPr>
          <p:nvPr/>
        </p:nvGrpSpPr>
        <p:grpSpPr bwMode="auto">
          <a:xfrm>
            <a:off x="1524000" y="6403975"/>
            <a:ext cx="9144000" cy="363538"/>
            <a:chOff x="0" y="6381432"/>
            <a:chExt cx="9144000" cy="362862"/>
          </a:xfrm>
        </p:grpSpPr>
        <p:sp>
          <p:nvSpPr>
            <p:cNvPr id="13357" name="Прямоугольник 13"/>
            <p:cNvSpPr>
              <a:spLocks noChangeArrowheads="1"/>
            </p:cNvSpPr>
            <p:nvPr/>
          </p:nvSpPr>
          <p:spPr bwMode="auto">
            <a:xfrm>
              <a:off x="0" y="6436698"/>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69" name="Прямая соединительная линия 68"/>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120" name="Овал 119"/>
          <p:cNvSpPr/>
          <p:nvPr/>
        </p:nvSpPr>
        <p:spPr bwMode="auto">
          <a:xfrm>
            <a:off x="1746251" y="6438383"/>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a:latin typeface="Times New Roman" pitchFamily="18" charset="0"/>
                <a:cs typeface="Times New Roman" pitchFamily="18" charset="0"/>
              </a:rPr>
              <a:t>2</a:t>
            </a:r>
          </a:p>
        </p:txBody>
      </p:sp>
      <p:sp>
        <p:nvSpPr>
          <p:cNvPr id="27" name="Блок-схема: альтернативный процесс 26"/>
          <p:cNvSpPr/>
          <p:nvPr/>
        </p:nvSpPr>
        <p:spPr>
          <a:xfrm>
            <a:off x="457961" y="1219175"/>
            <a:ext cx="11353079" cy="1079443"/>
          </a:xfrm>
          <a:prstGeom prst="flowChartAlternateProcess">
            <a:avLst/>
          </a:prstGeom>
          <a:solidFill>
            <a:schemeClr val="accent3">
              <a:lumMod val="60000"/>
              <a:lumOff val="40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spcBef>
                <a:spcPct val="20000"/>
              </a:spcBef>
              <a:defRPr/>
            </a:pPr>
            <a:r>
              <a:rPr lang="ru-RU" b="1" dirty="0">
                <a:solidFill>
                  <a:srgbClr val="303B19"/>
                </a:solidFill>
                <a:latin typeface="Times New Roman" pitchFamily="18" charset="0"/>
                <a:cs typeface="Times New Roman" pitchFamily="18" charset="0"/>
              </a:rPr>
              <a:t>Федеральный закон от 25 июля 2011 г. № 260-ФЗ «О государственной поддержке в сфере сельскохозяйственного страхования и о внесении изменений в Федеральный закон "О развитии сельского хозяйства</a:t>
            </a:r>
            <a:r>
              <a:rPr lang="ru-RU" b="1" dirty="0" smtClean="0">
                <a:solidFill>
                  <a:srgbClr val="303B19"/>
                </a:solidFill>
                <a:latin typeface="Times New Roman" pitchFamily="18" charset="0"/>
                <a:cs typeface="Times New Roman" pitchFamily="18" charset="0"/>
              </a:rPr>
              <a:t>»</a:t>
            </a:r>
            <a:endParaRPr lang="ru-RU" b="1" dirty="0">
              <a:solidFill>
                <a:srgbClr val="303B19"/>
              </a:solidFill>
              <a:latin typeface="Times New Roman" pitchFamily="18" charset="0"/>
              <a:cs typeface="Times New Roman" pitchFamily="18" charset="0"/>
            </a:endParaRPr>
          </a:p>
        </p:txBody>
      </p:sp>
      <p:sp>
        <p:nvSpPr>
          <p:cNvPr id="29" name="Овал 28"/>
          <p:cNvSpPr/>
          <p:nvPr/>
        </p:nvSpPr>
        <p:spPr>
          <a:xfrm>
            <a:off x="609377" y="2854114"/>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37" name="Овал 36"/>
          <p:cNvSpPr/>
          <p:nvPr/>
        </p:nvSpPr>
        <p:spPr>
          <a:xfrm>
            <a:off x="609377" y="3684635"/>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19" name="Скругленный прямоугольник 18"/>
          <p:cNvSpPr/>
          <p:nvPr/>
        </p:nvSpPr>
        <p:spPr>
          <a:xfrm>
            <a:off x="1248032" y="2598464"/>
            <a:ext cx="10272886" cy="763714"/>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accent3">
                    <a:lumMod val="50000"/>
                  </a:schemeClr>
                </a:solidFill>
                <a:latin typeface="Times New Roman" pitchFamily="18" charset="0"/>
                <a:cs typeface="Times New Roman" pitchFamily="18" charset="0"/>
              </a:rPr>
              <a:t>расширен перечень объектов сельскохозяйственного страхования, с 01.01.2013 г. государственная поддержка распространяется на страхование сельскохозяйственных </a:t>
            </a:r>
            <a:r>
              <a:rPr lang="ru-RU" sz="1600" b="1" dirty="0" smtClean="0">
                <a:solidFill>
                  <a:schemeClr val="accent3">
                    <a:lumMod val="50000"/>
                  </a:schemeClr>
                </a:solidFill>
                <a:latin typeface="Times New Roman" pitchFamily="18" charset="0"/>
                <a:cs typeface="Times New Roman" pitchFamily="18" charset="0"/>
              </a:rPr>
              <a:t>животных</a:t>
            </a:r>
            <a:endParaRPr lang="ru-RU" sz="1600" b="1" dirty="0">
              <a:solidFill>
                <a:schemeClr val="accent3">
                  <a:lumMod val="50000"/>
                </a:schemeClr>
              </a:solidFill>
              <a:latin typeface="Times New Roman" pitchFamily="18" charset="0"/>
              <a:cs typeface="Times New Roman" pitchFamily="18" charset="0"/>
            </a:endParaRPr>
          </a:p>
        </p:txBody>
      </p:sp>
      <p:sp>
        <p:nvSpPr>
          <p:cNvPr id="21" name="Скругленный прямоугольник 20"/>
          <p:cNvSpPr/>
          <p:nvPr/>
        </p:nvSpPr>
        <p:spPr>
          <a:xfrm>
            <a:off x="1248032" y="3555400"/>
            <a:ext cx="10264948" cy="510885"/>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accent3">
                    <a:lumMod val="50000"/>
                  </a:schemeClr>
                </a:solidFill>
                <a:latin typeface="Times New Roman" pitchFamily="18" charset="0"/>
                <a:cs typeface="Times New Roman" pitchFamily="18" charset="0"/>
              </a:rPr>
              <a:t>вводится План сельскохозяйственного страхования с государственной поддержкой</a:t>
            </a:r>
          </a:p>
        </p:txBody>
      </p:sp>
      <p:sp>
        <p:nvSpPr>
          <p:cNvPr id="23" name="Скругленный прямоугольник 22"/>
          <p:cNvSpPr/>
          <p:nvPr/>
        </p:nvSpPr>
        <p:spPr>
          <a:xfrm>
            <a:off x="1260243" y="4261463"/>
            <a:ext cx="10260675" cy="798306"/>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accent3">
                    <a:lumMod val="50000"/>
                  </a:schemeClr>
                </a:solidFill>
                <a:latin typeface="Times New Roman" pitchFamily="18" charset="0"/>
                <a:cs typeface="Times New Roman" pitchFamily="18" charset="0"/>
              </a:rPr>
              <a:t>решена  проблема по снижению финансовой нагрузки на сельскохозяйственных товаропроизводителей, сельскохозяйственные товаропроизводители оплачивают 50% начисленной страховой премии по договору страхования</a:t>
            </a:r>
          </a:p>
        </p:txBody>
      </p:sp>
      <p:pic>
        <p:nvPicPr>
          <p:cNvPr id="18" name="Picture 5" descr="Z:\IT\логотип.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04429"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22" name="Овал 21"/>
          <p:cNvSpPr/>
          <p:nvPr/>
        </p:nvSpPr>
        <p:spPr>
          <a:xfrm>
            <a:off x="609377" y="4531233"/>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15" name="AutoShape 3"/>
          <p:cNvSpPr>
            <a:spLocks noChangeArrowheads="1"/>
          </p:cNvSpPr>
          <p:nvPr/>
        </p:nvSpPr>
        <p:spPr bwMode="auto">
          <a:xfrm>
            <a:off x="1687513" y="327026"/>
            <a:ext cx="8858250" cy="504825"/>
          </a:xfrm>
          <a:prstGeom prst="roundRect">
            <a:avLst>
              <a:gd name="adj" fmla="val 16667"/>
            </a:avLst>
          </a:prstGeom>
          <a:solidFill>
            <a:srgbClr val="008000"/>
          </a:solidFill>
          <a:ln w="9525">
            <a:noFill/>
            <a:round/>
            <a:headEnd/>
            <a:tailEnd/>
          </a:ln>
        </p:spPr>
        <p:txBody>
          <a:bodyPr anchor="ctr"/>
          <a:lstStyle/>
          <a:p>
            <a:pPr algn="ctr">
              <a:tabLst>
                <a:tab pos="3495675" algn="l"/>
              </a:tabLst>
            </a:pPr>
            <a:r>
              <a:rPr lang="ru-RU" sz="1600" b="1" dirty="0" smtClean="0">
                <a:solidFill>
                  <a:schemeClr val="bg1"/>
                </a:solidFill>
                <a:latin typeface="Times New Roman" pitchFamily="18" charset="0"/>
                <a:cs typeface="Times New Roman" pitchFamily="18" charset="0"/>
              </a:rPr>
              <a:t>НОРМАТИВНОЕ РЕГУЛИРОВАНИЕ СТРАХОВАНИЯ СЕЛЬСКОХОЗЯЙСТВЕННЫХ ЖИВОТНЫХ С ГОСУДАРСТВЕННОЙ ПОДДЕРЖКОЙ</a:t>
            </a:r>
            <a:endParaRPr lang="ru-RU" sz="1600" b="1" dirty="0">
              <a:solidFill>
                <a:schemeClr val="bg1"/>
              </a:solidFill>
              <a:latin typeface="Times New Roman" pitchFamily="18" charset="0"/>
              <a:cs typeface="Times New Roman" pitchFamily="18" charset="0"/>
            </a:endParaRPr>
          </a:p>
        </p:txBody>
      </p:sp>
      <p:sp>
        <p:nvSpPr>
          <p:cNvPr id="16" name="Скругленный прямоугольник 15"/>
          <p:cNvSpPr/>
          <p:nvPr/>
        </p:nvSpPr>
        <p:spPr>
          <a:xfrm>
            <a:off x="1260242" y="5235497"/>
            <a:ext cx="10260675" cy="687549"/>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smtClean="0">
                <a:solidFill>
                  <a:schemeClr val="accent3">
                    <a:lumMod val="50000"/>
                  </a:schemeClr>
                </a:solidFill>
                <a:latin typeface="Times New Roman" pitchFamily="18" charset="0"/>
                <a:cs typeface="Times New Roman" pitchFamily="18" charset="0"/>
              </a:rPr>
              <a:t>предусмотрено использование механизма безусловной франшизы</a:t>
            </a:r>
            <a:endParaRPr lang="ru-RU" sz="1600" b="1" dirty="0">
              <a:solidFill>
                <a:schemeClr val="accent3">
                  <a:lumMod val="50000"/>
                </a:schemeClr>
              </a:solidFill>
              <a:latin typeface="Times New Roman" pitchFamily="18" charset="0"/>
              <a:cs typeface="Times New Roman" pitchFamily="18" charset="0"/>
            </a:endParaRPr>
          </a:p>
        </p:txBody>
      </p:sp>
      <p:sp>
        <p:nvSpPr>
          <p:cNvPr id="17" name="Овал 16"/>
          <p:cNvSpPr/>
          <p:nvPr/>
        </p:nvSpPr>
        <p:spPr>
          <a:xfrm>
            <a:off x="609377" y="5424740"/>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Tree>
    <p:extLst>
      <p:ext uri="{BB962C8B-B14F-4D97-AF65-F5344CB8AC3E}">
        <p14:creationId xmlns:p14="http://schemas.microsoft.com/office/powerpoint/2010/main" val="303962251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Овал 12"/>
          <p:cNvSpPr/>
          <p:nvPr/>
        </p:nvSpPr>
        <p:spPr>
          <a:xfrm>
            <a:off x="388935" y="1993397"/>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2</a:t>
            </a:r>
          </a:p>
        </p:txBody>
      </p:sp>
      <p:sp>
        <p:nvSpPr>
          <p:cNvPr id="14" name="Блок-схема: альтернативный процесс 13"/>
          <p:cNvSpPr/>
          <p:nvPr/>
        </p:nvSpPr>
        <p:spPr>
          <a:xfrm>
            <a:off x="977045" y="1185863"/>
            <a:ext cx="10685071" cy="469900"/>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spcBef>
                <a:spcPct val="20000"/>
              </a:spcBef>
              <a:defRPr/>
            </a:pPr>
            <a:r>
              <a:rPr lang="ru-RU" sz="1600" b="1" dirty="0">
                <a:solidFill>
                  <a:srgbClr val="303B19"/>
                </a:solidFill>
                <a:latin typeface="Times New Roman" pitchFamily="18" charset="0"/>
                <a:cs typeface="Times New Roman" pitchFamily="18" charset="0"/>
              </a:rPr>
              <a:t>создание с </a:t>
            </a:r>
            <a:r>
              <a:rPr lang="ru-RU" sz="1600" b="1" dirty="0" smtClean="0">
                <a:solidFill>
                  <a:srgbClr val="303B19"/>
                </a:solidFill>
                <a:latin typeface="Times New Roman" pitchFamily="18" charset="0"/>
                <a:cs typeface="Times New Roman" pitchFamily="18" charset="0"/>
              </a:rPr>
              <a:t>2016 г единого </a:t>
            </a:r>
            <a:r>
              <a:rPr lang="ru-RU" sz="1600" b="1" dirty="0">
                <a:solidFill>
                  <a:srgbClr val="303B19"/>
                </a:solidFill>
                <a:latin typeface="Times New Roman" pitchFamily="18" charset="0"/>
                <a:cs typeface="Times New Roman" pitchFamily="18" charset="0"/>
              </a:rPr>
              <a:t>общероссийского объединения страховщиков и установление особенностей его правового положения</a:t>
            </a:r>
          </a:p>
        </p:txBody>
      </p:sp>
      <p:sp>
        <p:nvSpPr>
          <p:cNvPr id="15" name="Овал 14"/>
          <p:cNvSpPr/>
          <p:nvPr/>
        </p:nvSpPr>
        <p:spPr>
          <a:xfrm>
            <a:off x="388935" y="2756715"/>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3</a:t>
            </a:r>
          </a:p>
        </p:txBody>
      </p:sp>
      <p:sp>
        <p:nvSpPr>
          <p:cNvPr id="16" name="Блок-схема: альтернативный процесс 15"/>
          <p:cNvSpPr/>
          <p:nvPr/>
        </p:nvSpPr>
        <p:spPr>
          <a:xfrm>
            <a:off x="977045" y="2625036"/>
            <a:ext cx="10685070" cy="548945"/>
          </a:xfrm>
          <a:prstGeom prst="flowChartAlternateProcess">
            <a:avLst/>
          </a:prstGeom>
          <a:solidFill>
            <a:schemeClr val="accent3">
              <a:lumMod val="20000"/>
              <a:lumOff val="8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defRPr/>
            </a:pPr>
            <a:r>
              <a:rPr lang="ru-RU" sz="1600" b="1" dirty="0" smtClean="0">
                <a:solidFill>
                  <a:srgbClr val="303B19"/>
                </a:solidFill>
                <a:latin typeface="Times New Roman" pitchFamily="18" charset="0"/>
                <a:cs typeface="Times New Roman" pitchFamily="18" charset="0"/>
              </a:rPr>
              <a:t>снижение максимального размера самостоятельного покрытия страхователем части убытка (безусловной франшизы) с 40% до 30%</a:t>
            </a:r>
            <a:endParaRPr lang="ru-RU" sz="1600" b="1" dirty="0">
              <a:solidFill>
                <a:srgbClr val="303B19"/>
              </a:solidFill>
              <a:latin typeface="Times New Roman" pitchFamily="18" charset="0"/>
              <a:cs typeface="Times New Roman" pitchFamily="18" charset="0"/>
            </a:endParaRPr>
          </a:p>
        </p:txBody>
      </p:sp>
      <p:sp>
        <p:nvSpPr>
          <p:cNvPr id="17" name="Овал 16"/>
          <p:cNvSpPr/>
          <p:nvPr/>
        </p:nvSpPr>
        <p:spPr>
          <a:xfrm>
            <a:off x="388935" y="3448505"/>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4</a:t>
            </a:r>
          </a:p>
        </p:txBody>
      </p:sp>
      <p:sp>
        <p:nvSpPr>
          <p:cNvPr id="18" name="Блок-схема: альтернативный процесс 17"/>
          <p:cNvSpPr/>
          <p:nvPr/>
        </p:nvSpPr>
        <p:spPr>
          <a:xfrm>
            <a:off x="977044" y="3328415"/>
            <a:ext cx="10685071" cy="469900"/>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defRPr/>
            </a:pPr>
            <a:r>
              <a:rPr lang="ru-RU" sz="1600" b="1" dirty="0">
                <a:solidFill>
                  <a:srgbClr val="303B19"/>
                </a:solidFill>
                <a:latin typeface="Times New Roman" pitchFamily="18" charset="0"/>
                <a:cs typeface="Times New Roman" pitchFamily="18" charset="0"/>
              </a:rPr>
              <a:t>установление агрегатной безусловной франшизы</a:t>
            </a:r>
          </a:p>
        </p:txBody>
      </p:sp>
      <p:sp>
        <p:nvSpPr>
          <p:cNvPr id="19" name="Блок-схема: альтернативный процесс 18"/>
          <p:cNvSpPr/>
          <p:nvPr/>
        </p:nvSpPr>
        <p:spPr>
          <a:xfrm>
            <a:off x="977044" y="1826490"/>
            <a:ext cx="10685071" cy="586226"/>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a:spcBef>
                <a:spcPct val="20000"/>
              </a:spcBef>
              <a:defRPr/>
            </a:pPr>
            <a:r>
              <a:rPr lang="ru-RU" sz="1600" b="1" dirty="0">
                <a:solidFill>
                  <a:srgbClr val="303B19"/>
                </a:solidFill>
                <a:latin typeface="Times New Roman" pitchFamily="18" charset="0"/>
                <a:cs typeface="Times New Roman" pitchFamily="18" charset="0"/>
              </a:rPr>
              <a:t>формирование страховщиками страхового резерва для компенсации расходов на осуществление будущих страховых выплат (стабилизационный резерв) </a:t>
            </a:r>
          </a:p>
        </p:txBody>
      </p:sp>
      <p:sp>
        <p:nvSpPr>
          <p:cNvPr id="21" name="Блок-схема: альтернативный процесс 20"/>
          <p:cNvSpPr/>
          <p:nvPr/>
        </p:nvSpPr>
        <p:spPr>
          <a:xfrm>
            <a:off x="977044" y="3965404"/>
            <a:ext cx="10685071" cy="793089"/>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defRPr/>
            </a:pPr>
            <a:r>
              <a:rPr lang="ru-RU" sz="1600" b="1" dirty="0">
                <a:solidFill>
                  <a:srgbClr val="303B19"/>
                </a:solidFill>
                <a:latin typeface="Times New Roman" pitchFamily="18" charset="0"/>
                <a:cs typeface="Times New Roman" pitchFamily="18" charset="0"/>
              </a:rPr>
              <a:t>введение новой статьи, содержащей порядок расчета безусловной франшизы при определении размера страховой выплаты и порядок осуществления предварительной выплаты по договору сельскохозяйственного страхования</a:t>
            </a:r>
          </a:p>
        </p:txBody>
      </p:sp>
      <p:sp>
        <p:nvSpPr>
          <p:cNvPr id="22" name="Блок-схема: альтернативный процесс 21"/>
          <p:cNvSpPr/>
          <p:nvPr/>
        </p:nvSpPr>
        <p:spPr>
          <a:xfrm>
            <a:off x="977044" y="4953756"/>
            <a:ext cx="10685071" cy="793089"/>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defRPr/>
            </a:pPr>
            <a:r>
              <a:rPr lang="ru-RU" sz="1600" b="1" dirty="0">
                <a:solidFill>
                  <a:srgbClr val="303B19"/>
                </a:solidFill>
                <a:latin typeface="Times New Roman" pitchFamily="18" charset="0"/>
                <a:cs typeface="Times New Roman" pitchFamily="18" charset="0"/>
              </a:rPr>
              <a:t>возможность направления части средств, полученных объединением страховщиков от инвестирования средств фонда компенсационных выплат, на финансирование целевых программ по развитию системы сельскохозяйственного </a:t>
            </a:r>
            <a:r>
              <a:rPr lang="ru-RU" sz="1600" b="1" dirty="0" err="1">
                <a:solidFill>
                  <a:srgbClr val="303B19"/>
                </a:solidFill>
                <a:latin typeface="Times New Roman" pitchFamily="18" charset="0"/>
                <a:cs typeface="Times New Roman" pitchFamily="18" charset="0"/>
              </a:rPr>
              <a:t>агрострахования</a:t>
            </a:r>
            <a:endParaRPr lang="ru-RU" sz="1600" b="1" dirty="0">
              <a:solidFill>
                <a:srgbClr val="303B19"/>
              </a:solidFill>
              <a:latin typeface="Times New Roman" pitchFamily="18" charset="0"/>
              <a:cs typeface="Times New Roman" pitchFamily="18" charset="0"/>
            </a:endParaRPr>
          </a:p>
        </p:txBody>
      </p:sp>
      <p:sp>
        <p:nvSpPr>
          <p:cNvPr id="24" name="Блок-схема: альтернативный процесс 23"/>
          <p:cNvSpPr/>
          <p:nvPr/>
        </p:nvSpPr>
        <p:spPr>
          <a:xfrm>
            <a:off x="977044" y="5913934"/>
            <a:ext cx="10685071" cy="468312"/>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ctr">
              <a:spcBef>
                <a:spcPct val="20000"/>
              </a:spcBef>
              <a:defRPr/>
            </a:pPr>
            <a:r>
              <a:rPr lang="ru-RU" sz="1600" b="1" dirty="0">
                <a:solidFill>
                  <a:srgbClr val="303B19"/>
                </a:solidFill>
                <a:latin typeface="Times New Roman" pitchFamily="18" charset="0"/>
                <a:cs typeface="Times New Roman" pitchFamily="18" charset="0"/>
              </a:rPr>
              <a:t>осуществление контроля и мониторинга Банком России над профессиональной деятельностью </a:t>
            </a:r>
            <a:r>
              <a:rPr lang="ru-RU" sz="1600" b="1" dirty="0" smtClean="0">
                <a:solidFill>
                  <a:srgbClr val="303B19"/>
                </a:solidFill>
                <a:latin typeface="Times New Roman" pitchFamily="18" charset="0"/>
                <a:cs typeface="Times New Roman" pitchFamily="18" charset="0"/>
              </a:rPr>
              <a:t>единого </a:t>
            </a:r>
            <a:r>
              <a:rPr lang="ru-RU" sz="1600" b="1" dirty="0">
                <a:solidFill>
                  <a:srgbClr val="303B19"/>
                </a:solidFill>
                <a:latin typeface="Times New Roman" pitchFamily="18" charset="0"/>
                <a:cs typeface="Times New Roman" pitchFamily="18" charset="0"/>
              </a:rPr>
              <a:t>объединения страховщиков</a:t>
            </a:r>
          </a:p>
        </p:txBody>
      </p:sp>
      <p:sp>
        <p:nvSpPr>
          <p:cNvPr id="25" name="Овал 24"/>
          <p:cNvSpPr/>
          <p:nvPr/>
        </p:nvSpPr>
        <p:spPr>
          <a:xfrm>
            <a:off x="439440" y="4215267"/>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5</a:t>
            </a:r>
          </a:p>
        </p:txBody>
      </p:sp>
      <p:sp>
        <p:nvSpPr>
          <p:cNvPr id="26" name="Овал 25"/>
          <p:cNvSpPr/>
          <p:nvPr/>
        </p:nvSpPr>
        <p:spPr>
          <a:xfrm>
            <a:off x="439440" y="5224094"/>
            <a:ext cx="252413" cy="252412"/>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6</a:t>
            </a:r>
          </a:p>
        </p:txBody>
      </p:sp>
      <p:sp>
        <p:nvSpPr>
          <p:cNvPr id="27" name="Овал 26"/>
          <p:cNvSpPr/>
          <p:nvPr/>
        </p:nvSpPr>
        <p:spPr>
          <a:xfrm>
            <a:off x="439441" y="5980508"/>
            <a:ext cx="252412" cy="252412"/>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7</a:t>
            </a:r>
          </a:p>
        </p:txBody>
      </p:sp>
      <p:sp>
        <p:nvSpPr>
          <p:cNvPr id="29" name="AutoShape 3"/>
          <p:cNvSpPr>
            <a:spLocks noChangeArrowheads="1"/>
          </p:cNvSpPr>
          <p:nvPr/>
        </p:nvSpPr>
        <p:spPr bwMode="auto">
          <a:xfrm>
            <a:off x="1687513" y="327026"/>
            <a:ext cx="8858250" cy="504825"/>
          </a:xfrm>
          <a:prstGeom prst="roundRect">
            <a:avLst>
              <a:gd name="adj" fmla="val 16667"/>
            </a:avLst>
          </a:prstGeom>
          <a:solidFill>
            <a:srgbClr val="008000"/>
          </a:solidFill>
          <a:ln w="9525">
            <a:noFill/>
            <a:round/>
            <a:headEnd/>
            <a:tailEnd/>
          </a:ln>
        </p:spPr>
        <p:txBody>
          <a:bodyPr anchor="ctr"/>
          <a:lstStyle/>
          <a:p>
            <a:pPr algn="ctr">
              <a:tabLst>
                <a:tab pos="3495675" algn="l"/>
              </a:tabLst>
            </a:pPr>
            <a:r>
              <a:rPr lang="ru-RU" sz="1600" b="1" dirty="0" smtClean="0">
                <a:solidFill>
                  <a:schemeClr val="bg1"/>
                </a:solidFill>
                <a:latin typeface="Times New Roman" pitchFamily="18" charset="0"/>
                <a:cs typeface="Times New Roman" pitchFamily="18" charset="0"/>
              </a:rPr>
              <a:t>ОСНОВНЫЕ ИЗМЕНЕНИЯ, ВНЕСЕННЫЕ В 2014 ГОДУ </a:t>
            </a:r>
          </a:p>
          <a:p>
            <a:pPr algn="ctr">
              <a:tabLst>
                <a:tab pos="3495675" algn="l"/>
              </a:tabLst>
            </a:pPr>
            <a:r>
              <a:rPr lang="ru-RU" sz="1600" b="1" dirty="0" smtClean="0">
                <a:solidFill>
                  <a:schemeClr val="bg1"/>
                </a:solidFill>
                <a:latin typeface="Times New Roman" pitchFamily="18" charset="0"/>
                <a:cs typeface="Times New Roman" pitchFamily="18" charset="0"/>
              </a:rPr>
              <a:t>В ФЕДЕРАЛЬНЫЙ ЗАКОН ОТ 25.07.2011 № 260-ФЗ</a:t>
            </a:r>
            <a:endParaRPr lang="ru-RU" sz="1600" b="1" dirty="0">
              <a:solidFill>
                <a:schemeClr val="bg1"/>
              </a:solidFill>
              <a:latin typeface="Times New Roman" pitchFamily="18" charset="0"/>
              <a:cs typeface="Times New Roman" pitchFamily="18" charset="0"/>
            </a:endParaRPr>
          </a:p>
        </p:txBody>
      </p:sp>
      <p:grpSp>
        <p:nvGrpSpPr>
          <p:cNvPr id="23" name="Группа 9"/>
          <p:cNvGrpSpPr>
            <a:grpSpLocks/>
          </p:cNvGrpSpPr>
          <p:nvPr/>
        </p:nvGrpSpPr>
        <p:grpSpPr bwMode="auto">
          <a:xfrm>
            <a:off x="1524000" y="6403975"/>
            <a:ext cx="9144000" cy="363542"/>
            <a:chOff x="0" y="6381432"/>
            <a:chExt cx="9144000" cy="362866"/>
          </a:xfrm>
        </p:grpSpPr>
        <p:sp>
          <p:nvSpPr>
            <p:cNvPr id="30" name="Прямоугольник 13"/>
            <p:cNvSpPr>
              <a:spLocks noChangeArrowheads="1"/>
            </p:cNvSpPr>
            <p:nvPr/>
          </p:nvSpPr>
          <p:spPr bwMode="auto">
            <a:xfrm>
              <a:off x="0" y="6436702"/>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31" name="Прямая соединительная линия 30"/>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32" name="Овал 31"/>
          <p:cNvSpPr/>
          <p:nvPr/>
        </p:nvSpPr>
        <p:spPr bwMode="auto">
          <a:xfrm>
            <a:off x="1759648" y="6459322"/>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a:latin typeface="Times New Roman" pitchFamily="18" charset="0"/>
                <a:cs typeface="Times New Roman" pitchFamily="18" charset="0"/>
              </a:rPr>
              <a:t>3</a:t>
            </a:r>
          </a:p>
        </p:txBody>
      </p:sp>
      <p:pic>
        <p:nvPicPr>
          <p:cNvPr id="33" name="Picture 5" descr="Z:\IT\логотип.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34" name="Овал 33"/>
          <p:cNvSpPr/>
          <p:nvPr/>
        </p:nvSpPr>
        <p:spPr>
          <a:xfrm>
            <a:off x="388936" y="1284079"/>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smtClean="0">
                <a:solidFill>
                  <a:srgbClr val="303B19"/>
                </a:solidFill>
                <a:latin typeface="Times New Roman" pitchFamily="18" charset="0"/>
                <a:cs typeface="Times New Roman" pitchFamily="18" charset="0"/>
              </a:rPr>
              <a:t>1</a:t>
            </a:r>
            <a:endParaRPr lang="ru-RU" sz="1200" b="1" dirty="0">
              <a:solidFill>
                <a:srgbClr val="303B19"/>
              </a:solidFill>
              <a:latin typeface="Times New Roman" pitchFamily="18" charset="0"/>
              <a:cs typeface="Times New Roman" pitchFamily="18" charset="0"/>
            </a:endParaRPr>
          </a:p>
        </p:txBody>
      </p:sp>
    </p:spTree>
    <p:extLst>
      <p:ext uri="{BB962C8B-B14F-4D97-AF65-F5344CB8AC3E}">
        <p14:creationId xmlns:p14="http://schemas.microsoft.com/office/powerpoint/2010/main" val="4122447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Прямая соединительная линия 58"/>
          <p:cNvCxnSpPr/>
          <p:nvPr/>
        </p:nvCxnSpPr>
        <p:spPr>
          <a:xfrm>
            <a:off x="-241300" y="7389813"/>
            <a:ext cx="8713788" cy="0"/>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2" name="Группа 9"/>
          <p:cNvGrpSpPr>
            <a:grpSpLocks/>
          </p:cNvGrpSpPr>
          <p:nvPr/>
        </p:nvGrpSpPr>
        <p:grpSpPr bwMode="auto">
          <a:xfrm>
            <a:off x="1524000" y="6403975"/>
            <a:ext cx="9144000" cy="363538"/>
            <a:chOff x="0" y="6381432"/>
            <a:chExt cx="9144000" cy="362862"/>
          </a:xfrm>
        </p:grpSpPr>
        <p:sp>
          <p:nvSpPr>
            <p:cNvPr id="13357" name="Прямоугольник 13"/>
            <p:cNvSpPr>
              <a:spLocks noChangeArrowheads="1"/>
            </p:cNvSpPr>
            <p:nvPr/>
          </p:nvSpPr>
          <p:spPr bwMode="auto">
            <a:xfrm>
              <a:off x="0" y="6436698"/>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69" name="Прямая соединительная линия 68"/>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120" name="Овал 119"/>
          <p:cNvSpPr/>
          <p:nvPr/>
        </p:nvSpPr>
        <p:spPr bwMode="auto">
          <a:xfrm>
            <a:off x="1746251" y="6438383"/>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a:latin typeface="Times New Roman" pitchFamily="18" charset="0"/>
                <a:cs typeface="Times New Roman" pitchFamily="18" charset="0"/>
              </a:rPr>
              <a:t>4</a:t>
            </a:r>
          </a:p>
        </p:txBody>
      </p:sp>
      <p:sp>
        <p:nvSpPr>
          <p:cNvPr id="27" name="Блок-схема: альтернативный процесс 26"/>
          <p:cNvSpPr/>
          <p:nvPr/>
        </p:nvSpPr>
        <p:spPr>
          <a:xfrm>
            <a:off x="1406770" y="1261888"/>
            <a:ext cx="10283482" cy="1298399"/>
          </a:xfrm>
          <a:prstGeom prst="flowChartAlternateProcess">
            <a:avLst/>
          </a:prstGeom>
          <a:solidFill>
            <a:schemeClr val="accent3">
              <a:lumMod val="60000"/>
              <a:lumOff val="40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tx1"/>
                </a:solidFill>
                <a:latin typeface="Times New Roman" panose="02020603050405020304" pitchFamily="18" charset="0"/>
                <a:cs typeface="Times New Roman" panose="02020603050405020304" pitchFamily="18" charset="0"/>
              </a:rPr>
              <a:t>Постановление Правительства Российской Федерации от 22 декабря 2012 года № 1371 «Об утверждении Правил предоставлении и распределении субсидий из федерального бюджета бюджетам субъектов Российской Федерации на возмещение части затрат сельскохозяйственных товаропроизводителей на уплату страховых премий по договорам сельскохозяйственного страхования» (в ред. Постановления Правительства РФ от 26.12.2014 </a:t>
            </a:r>
            <a:r>
              <a:rPr lang="ru-RU" sz="1600" b="1" dirty="0" smtClean="0">
                <a:solidFill>
                  <a:schemeClr val="tx1"/>
                </a:solidFill>
                <a:latin typeface="Times New Roman" panose="02020603050405020304" pitchFamily="18" charset="0"/>
                <a:cs typeface="Times New Roman" panose="02020603050405020304" pitchFamily="18" charset="0"/>
              </a:rPr>
              <a:t>№ 1520)</a:t>
            </a:r>
            <a:endParaRPr lang="ru-RU" sz="1600" b="1" dirty="0">
              <a:solidFill>
                <a:schemeClr val="tx1"/>
              </a:solidFill>
              <a:latin typeface="Times New Roman" panose="02020603050405020304" pitchFamily="18" charset="0"/>
              <a:cs typeface="Times New Roman" panose="02020603050405020304" pitchFamily="18" charset="0"/>
            </a:endParaRPr>
          </a:p>
        </p:txBody>
      </p:sp>
      <p:sp>
        <p:nvSpPr>
          <p:cNvPr id="29" name="Овал 28"/>
          <p:cNvSpPr/>
          <p:nvPr/>
        </p:nvSpPr>
        <p:spPr>
          <a:xfrm>
            <a:off x="859789" y="1784880"/>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37" name="Овал 36"/>
          <p:cNvSpPr/>
          <p:nvPr/>
        </p:nvSpPr>
        <p:spPr>
          <a:xfrm>
            <a:off x="861449" y="3983847"/>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17" name="Блок-схема: альтернативный процесс 16"/>
          <p:cNvSpPr/>
          <p:nvPr/>
        </p:nvSpPr>
        <p:spPr>
          <a:xfrm>
            <a:off x="1406770" y="3691716"/>
            <a:ext cx="10283482" cy="1088599"/>
          </a:xfrm>
          <a:prstGeom prst="flowChartAlternateProcess">
            <a:avLst/>
          </a:prstGeom>
          <a:solidFill>
            <a:schemeClr val="accent3">
              <a:lumMod val="60000"/>
              <a:lumOff val="40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tx1"/>
                </a:solidFill>
                <a:latin typeface="Times New Roman" panose="02020603050405020304" pitchFamily="18" charset="0"/>
                <a:cs typeface="Times New Roman" panose="02020603050405020304" pitchFamily="18" charset="0"/>
              </a:rPr>
              <a:t>Постановление Правительства Российской Федерации от 30 декабря 2011 года  № 1205 «О проведении экспертизы в целях подтверждения факта наступления страхового случая и определения размера причиненного страхователю ущерба по договору сельскохозяйственного страхования</a:t>
            </a:r>
            <a:r>
              <a:rPr lang="ru-RU" sz="1600" b="1" dirty="0" smtClean="0">
                <a:solidFill>
                  <a:schemeClr val="tx1"/>
                </a:solidFill>
                <a:latin typeface="Times New Roman" panose="02020603050405020304" pitchFamily="18" charset="0"/>
                <a:cs typeface="Times New Roman" panose="02020603050405020304" pitchFamily="18" charset="0"/>
              </a:rPr>
              <a:t>»</a:t>
            </a:r>
            <a:endParaRPr lang="ru-RU" sz="1600" b="1"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746251" y="2700471"/>
            <a:ext cx="9712789" cy="587809"/>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smtClean="0">
                <a:solidFill>
                  <a:schemeClr val="accent3">
                    <a:lumMod val="50000"/>
                  </a:schemeClr>
                </a:solidFill>
                <a:latin typeface="Times New Roman" pitchFamily="18" charset="0"/>
                <a:cs typeface="Times New Roman" pitchFamily="18" charset="0"/>
              </a:rPr>
              <a:t>утверждается </a:t>
            </a:r>
            <a:r>
              <a:rPr lang="ru-RU" sz="1600" b="1" dirty="0">
                <a:solidFill>
                  <a:schemeClr val="accent3">
                    <a:lumMod val="50000"/>
                  </a:schemeClr>
                </a:solidFill>
                <a:latin typeface="Times New Roman" pitchFamily="18" charset="0"/>
                <a:cs typeface="Times New Roman" pitchFamily="18" charset="0"/>
              </a:rPr>
              <a:t>порядок предоставления и распределения субсидий бюджетам субъектов Российской Федерации из федерального </a:t>
            </a:r>
            <a:r>
              <a:rPr lang="ru-RU" sz="1600" b="1" dirty="0" smtClean="0">
                <a:solidFill>
                  <a:schemeClr val="accent3">
                    <a:lumMod val="50000"/>
                  </a:schemeClr>
                </a:solidFill>
                <a:latin typeface="Times New Roman" pitchFamily="18" charset="0"/>
                <a:cs typeface="Times New Roman" pitchFamily="18" charset="0"/>
              </a:rPr>
              <a:t>бюджета</a:t>
            </a:r>
            <a:endParaRPr lang="ru-RU" sz="1600" b="1" dirty="0">
              <a:solidFill>
                <a:schemeClr val="accent3">
                  <a:lumMod val="50000"/>
                </a:schemeClr>
              </a:solidFill>
              <a:latin typeface="Times New Roman" pitchFamily="18" charset="0"/>
              <a:cs typeface="Times New Roman" pitchFamily="18" charset="0"/>
            </a:endParaRPr>
          </a:p>
        </p:txBody>
      </p:sp>
      <p:sp>
        <p:nvSpPr>
          <p:cNvPr id="21" name="Скругленный прямоугольник 20"/>
          <p:cNvSpPr/>
          <p:nvPr/>
        </p:nvSpPr>
        <p:spPr>
          <a:xfrm>
            <a:off x="1746251" y="4975028"/>
            <a:ext cx="9704851" cy="755219"/>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accent3">
                    <a:lumMod val="50000"/>
                  </a:schemeClr>
                </a:solidFill>
                <a:latin typeface="Times New Roman" pitchFamily="18" charset="0"/>
                <a:cs typeface="Times New Roman" pitchFamily="18" charset="0"/>
              </a:rPr>
              <a:t>утверждены Правила проведения экспертизы и Требования к независимым экспертам, привлекаемым для проведения экспертизы </a:t>
            </a:r>
          </a:p>
        </p:txBody>
      </p:sp>
      <p:pic>
        <p:nvPicPr>
          <p:cNvPr id="18" name="Picture 5" descr="Z:\IT\логотип.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24" name="AutoShape 3"/>
          <p:cNvSpPr>
            <a:spLocks noChangeArrowheads="1"/>
          </p:cNvSpPr>
          <p:nvPr/>
        </p:nvSpPr>
        <p:spPr bwMode="auto">
          <a:xfrm>
            <a:off x="1792020" y="161556"/>
            <a:ext cx="8858250" cy="612185"/>
          </a:xfrm>
          <a:prstGeom prst="roundRect">
            <a:avLst>
              <a:gd name="adj" fmla="val 16667"/>
            </a:avLst>
          </a:prstGeom>
          <a:solidFill>
            <a:srgbClr val="008000"/>
          </a:solidFill>
          <a:ln w="9525">
            <a:noFill/>
            <a:round/>
            <a:headEnd/>
            <a:tailEnd/>
          </a:ln>
        </p:spPr>
        <p:txBody>
          <a:bodyPr anchor="ctr"/>
          <a:lstStyle/>
          <a:p>
            <a:pPr algn="ctr">
              <a:tabLst>
                <a:tab pos="3495675" algn="l"/>
              </a:tabLst>
            </a:pPr>
            <a:r>
              <a:rPr lang="ru-RU" sz="1600" b="1" dirty="0" smtClean="0">
                <a:solidFill>
                  <a:schemeClr val="bg1"/>
                </a:solidFill>
                <a:latin typeface="Times New Roman" pitchFamily="18" charset="0"/>
                <a:cs typeface="Times New Roman" pitchFamily="18" charset="0"/>
              </a:rPr>
              <a:t>НОРМАТИВНОЕ РЕГУЛИРОВАНИЕ СТРАХОВАНИЯ СЕЛЬСКОХОЗЯЙСТВЕННЫХ ЖИВОТНЫХ С ГОСУДАРСТВЕННОЙ ПОДДЕРЖКОЙ</a:t>
            </a:r>
            <a:endParaRPr lang="ru-RU" sz="16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11430762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Прямая соединительная линия 58"/>
          <p:cNvCxnSpPr/>
          <p:nvPr/>
        </p:nvCxnSpPr>
        <p:spPr>
          <a:xfrm>
            <a:off x="-241300" y="7389813"/>
            <a:ext cx="8713788" cy="0"/>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2" name="Группа 9"/>
          <p:cNvGrpSpPr>
            <a:grpSpLocks/>
          </p:cNvGrpSpPr>
          <p:nvPr/>
        </p:nvGrpSpPr>
        <p:grpSpPr bwMode="auto">
          <a:xfrm>
            <a:off x="1524000" y="6403975"/>
            <a:ext cx="9144000" cy="363538"/>
            <a:chOff x="0" y="6381432"/>
            <a:chExt cx="9144000" cy="362862"/>
          </a:xfrm>
        </p:grpSpPr>
        <p:sp>
          <p:nvSpPr>
            <p:cNvPr id="13357" name="Прямоугольник 13"/>
            <p:cNvSpPr>
              <a:spLocks noChangeArrowheads="1"/>
            </p:cNvSpPr>
            <p:nvPr/>
          </p:nvSpPr>
          <p:spPr bwMode="auto">
            <a:xfrm>
              <a:off x="0" y="6436698"/>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69" name="Прямая соединительная линия 68"/>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120" name="Овал 119"/>
          <p:cNvSpPr/>
          <p:nvPr/>
        </p:nvSpPr>
        <p:spPr bwMode="auto">
          <a:xfrm>
            <a:off x="1746251" y="6438383"/>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a:latin typeface="Times New Roman" pitchFamily="18" charset="0"/>
                <a:cs typeface="Times New Roman" pitchFamily="18" charset="0"/>
              </a:rPr>
              <a:t>5</a:t>
            </a:r>
          </a:p>
        </p:txBody>
      </p:sp>
      <p:sp>
        <p:nvSpPr>
          <p:cNvPr id="27" name="Блок-схема: альтернативный процесс 26"/>
          <p:cNvSpPr/>
          <p:nvPr/>
        </p:nvSpPr>
        <p:spPr>
          <a:xfrm>
            <a:off x="1406770" y="3682871"/>
            <a:ext cx="10283482" cy="1298399"/>
          </a:xfrm>
          <a:prstGeom prst="flowChartAlternateProcess">
            <a:avLst/>
          </a:prstGeom>
          <a:solidFill>
            <a:schemeClr val="accent3">
              <a:lumMod val="60000"/>
              <a:lumOff val="40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tx1"/>
                </a:solidFill>
                <a:latin typeface="Times New Roman" panose="02020603050405020304" pitchFamily="18" charset="0"/>
                <a:cs typeface="Times New Roman" panose="02020603050405020304" pitchFamily="18" charset="0"/>
              </a:rPr>
              <a:t>Приказ Министерства сельского хозяйства Российской Федерации от 14 марта 2013 года </a:t>
            </a:r>
            <a:endParaRPr lang="ru-RU" sz="1600" b="1" dirty="0" smtClean="0">
              <a:solidFill>
                <a:schemeClr val="tx1"/>
              </a:solidFill>
              <a:latin typeface="Times New Roman" panose="02020603050405020304" pitchFamily="18" charset="0"/>
              <a:cs typeface="Times New Roman" panose="02020603050405020304" pitchFamily="18" charset="0"/>
            </a:endParaRPr>
          </a:p>
          <a:p>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133 «Об утверждении методик определения страховой стоимости и размера утраты (гибели) урожая сельскохозяйственной культуры и посадок многолетних насаждений, утраты (гибели) сельскохозяйственных животных»</a:t>
            </a:r>
          </a:p>
        </p:txBody>
      </p:sp>
      <p:sp>
        <p:nvSpPr>
          <p:cNvPr id="29" name="Овал 28"/>
          <p:cNvSpPr/>
          <p:nvPr/>
        </p:nvSpPr>
        <p:spPr>
          <a:xfrm>
            <a:off x="859789" y="4205863"/>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19" name="Скругленный прямоугольник 18"/>
          <p:cNvSpPr/>
          <p:nvPr/>
        </p:nvSpPr>
        <p:spPr>
          <a:xfrm>
            <a:off x="1746251" y="5144568"/>
            <a:ext cx="9712789" cy="640935"/>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accent3">
                    <a:lumMod val="50000"/>
                  </a:schemeClr>
                </a:solidFill>
                <a:latin typeface="Times New Roman" pitchFamily="18" charset="0"/>
                <a:cs typeface="Times New Roman" pitchFamily="18" charset="0"/>
              </a:rPr>
              <a:t>у</a:t>
            </a:r>
            <a:r>
              <a:rPr lang="ru-RU" sz="1600" b="1" dirty="0" smtClean="0">
                <a:solidFill>
                  <a:schemeClr val="accent3">
                    <a:lumMod val="50000"/>
                  </a:schemeClr>
                </a:solidFill>
                <a:latin typeface="Times New Roman" pitchFamily="18" charset="0"/>
                <a:cs typeface="Times New Roman" pitchFamily="18" charset="0"/>
              </a:rPr>
              <a:t>твержден порядок </a:t>
            </a:r>
            <a:r>
              <a:rPr lang="ru-RU" sz="1600" b="1" dirty="0">
                <a:solidFill>
                  <a:schemeClr val="accent3">
                    <a:lumMod val="50000"/>
                  </a:schemeClr>
                </a:solidFill>
                <a:latin typeface="Times New Roman" pitchFamily="18" charset="0"/>
                <a:cs typeface="Times New Roman" pitchFamily="18" charset="0"/>
              </a:rPr>
              <a:t>расчета страховой стоимости и размера утраты (гибели) сельскохозяйственных животных при заключении и исполнении договоров сельскохозяйственного страхования</a:t>
            </a:r>
          </a:p>
        </p:txBody>
      </p:sp>
      <p:pic>
        <p:nvPicPr>
          <p:cNvPr id="18" name="Picture 5" descr="Z:\IT\логотип.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24" name="AutoShape 3"/>
          <p:cNvSpPr>
            <a:spLocks noChangeArrowheads="1"/>
          </p:cNvSpPr>
          <p:nvPr/>
        </p:nvSpPr>
        <p:spPr bwMode="auto">
          <a:xfrm>
            <a:off x="1687513" y="327026"/>
            <a:ext cx="8858250" cy="596083"/>
          </a:xfrm>
          <a:prstGeom prst="roundRect">
            <a:avLst>
              <a:gd name="adj" fmla="val 16667"/>
            </a:avLst>
          </a:prstGeom>
          <a:solidFill>
            <a:srgbClr val="008000"/>
          </a:solidFill>
          <a:ln w="9525">
            <a:noFill/>
            <a:round/>
            <a:headEnd/>
            <a:tailEnd/>
          </a:ln>
        </p:spPr>
        <p:txBody>
          <a:bodyPr anchor="ctr"/>
          <a:lstStyle/>
          <a:p>
            <a:pPr algn="ctr">
              <a:tabLst>
                <a:tab pos="3495675" algn="l"/>
              </a:tabLst>
            </a:pPr>
            <a:r>
              <a:rPr lang="ru-RU" sz="1600" b="1" dirty="0" smtClean="0">
                <a:solidFill>
                  <a:schemeClr val="bg1"/>
                </a:solidFill>
                <a:latin typeface="Times New Roman" pitchFamily="18" charset="0"/>
                <a:cs typeface="Times New Roman" pitchFamily="18" charset="0"/>
              </a:rPr>
              <a:t>НОРМАТИВНОЕ РЕГУЛИРОВАНИЕ СТРАХОВАНИЯ СЕЛЬСКОХОЗЯЙСТВЕННЫХ ЖИВОТНЫХ С ГОСУДАРСТВЕННОЙ ПОДДЕРЖКОЙ</a:t>
            </a:r>
            <a:endParaRPr lang="ru-RU" sz="1600" b="1" dirty="0">
              <a:solidFill>
                <a:schemeClr val="bg1"/>
              </a:solidFill>
              <a:latin typeface="Times New Roman" pitchFamily="18" charset="0"/>
              <a:cs typeface="Times New Roman" pitchFamily="18" charset="0"/>
            </a:endParaRPr>
          </a:p>
        </p:txBody>
      </p:sp>
      <p:sp>
        <p:nvSpPr>
          <p:cNvPr id="25" name="Блок-схема: альтернативный процесс 24"/>
          <p:cNvSpPr/>
          <p:nvPr/>
        </p:nvSpPr>
        <p:spPr>
          <a:xfrm>
            <a:off x="1406770" y="1215555"/>
            <a:ext cx="10283482" cy="932336"/>
          </a:xfrm>
          <a:prstGeom prst="flowChartAlternateProcess">
            <a:avLst/>
          </a:prstGeom>
          <a:solidFill>
            <a:schemeClr val="accent3">
              <a:lumMod val="60000"/>
              <a:lumOff val="40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tx1"/>
                </a:solidFill>
                <a:latin typeface="Times New Roman" panose="02020603050405020304" pitchFamily="18" charset="0"/>
                <a:cs typeface="Times New Roman" panose="02020603050405020304" pitchFamily="18" charset="0"/>
              </a:rPr>
              <a:t>Приказ Министерства сельского хозяйства Российской Федерации от 24 октября 2014 года </a:t>
            </a:r>
            <a:endParaRPr lang="ru-RU" sz="1600" b="1" dirty="0" smtClean="0">
              <a:solidFill>
                <a:schemeClr val="tx1"/>
              </a:solidFill>
              <a:latin typeface="Times New Roman" panose="02020603050405020304" pitchFamily="18" charset="0"/>
              <a:cs typeface="Times New Roman" panose="02020603050405020304" pitchFamily="18" charset="0"/>
            </a:endParaRPr>
          </a:p>
          <a:p>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406 «Об утверждении Плана сельскохозяйственного страхования на 2015 год»</a:t>
            </a:r>
          </a:p>
        </p:txBody>
      </p:sp>
      <p:sp>
        <p:nvSpPr>
          <p:cNvPr id="26" name="Овал 25"/>
          <p:cNvSpPr/>
          <p:nvPr/>
        </p:nvSpPr>
        <p:spPr>
          <a:xfrm>
            <a:off x="859789" y="1497057"/>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28" name="Скругленный прямоугольник 27"/>
          <p:cNvSpPr/>
          <p:nvPr/>
        </p:nvSpPr>
        <p:spPr>
          <a:xfrm>
            <a:off x="1738312" y="2262245"/>
            <a:ext cx="9712789" cy="803178"/>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ru-RU" sz="1600" b="1" dirty="0">
                <a:solidFill>
                  <a:schemeClr val="accent3">
                    <a:lumMod val="50000"/>
                  </a:schemeClr>
                </a:solidFill>
                <a:latin typeface="Times New Roman" pitchFamily="18" charset="0"/>
                <a:cs typeface="Times New Roman" pitchFamily="18" charset="0"/>
              </a:rPr>
              <a:t>у</a:t>
            </a:r>
            <a:r>
              <a:rPr lang="ru-RU" sz="1600" b="1" dirty="0" smtClean="0">
                <a:solidFill>
                  <a:schemeClr val="accent3">
                    <a:lumMod val="50000"/>
                  </a:schemeClr>
                </a:solidFill>
                <a:latin typeface="Times New Roman" pitchFamily="18" charset="0"/>
                <a:cs typeface="Times New Roman" pitchFamily="18" charset="0"/>
              </a:rPr>
              <a:t>тверждается перечень </a:t>
            </a:r>
            <a:r>
              <a:rPr lang="ru-RU" sz="1600" b="1" dirty="0">
                <a:solidFill>
                  <a:schemeClr val="accent3">
                    <a:lumMod val="50000"/>
                  </a:schemeClr>
                </a:solidFill>
                <a:latin typeface="Times New Roman" pitchFamily="18" charset="0"/>
                <a:cs typeface="Times New Roman" pitchFamily="18" charset="0"/>
              </a:rPr>
              <a:t>объектов сельскохозяйственного </a:t>
            </a:r>
            <a:r>
              <a:rPr lang="ru-RU" sz="1600" b="1" dirty="0" smtClean="0">
                <a:solidFill>
                  <a:schemeClr val="accent3">
                    <a:lumMod val="50000"/>
                  </a:schemeClr>
                </a:solidFill>
                <a:latin typeface="Times New Roman" pitchFamily="18" charset="0"/>
                <a:cs typeface="Times New Roman" pitchFamily="18" charset="0"/>
              </a:rPr>
              <a:t>страхования, </a:t>
            </a:r>
            <a:r>
              <a:rPr lang="ru-RU" sz="1600" b="1" dirty="0">
                <a:solidFill>
                  <a:schemeClr val="accent3">
                    <a:lumMod val="50000"/>
                  </a:schemeClr>
                </a:solidFill>
                <a:latin typeface="Times New Roman" pitchFamily="18" charset="0"/>
                <a:cs typeface="Times New Roman" pitchFamily="18" charset="0"/>
              </a:rPr>
              <a:t>а также предельные размеры ставок для расчета размера субсидий</a:t>
            </a:r>
          </a:p>
        </p:txBody>
      </p:sp>
    </p:spTree>
    <p:extLst>
      <p:ext uri="{BB962C8B-B14F-4D97-AF65-F5344CB8AC3E}">
        <p14:creationId xmlns:p14="http://schemas.microsoft.com/office/powerpoint/2010/main" val="239618213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Прямая соединительная линия 58"/>
          <p:cNvCxnSpPr/>
          <p:nvPr/>
        </p:nvCxnSpPr>
        <p:spPr>
          <a:xfrm>
            <a:off x="-241300" y="7389813"/>
            <a:ext cx="8713788" cy="0"/>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2" name="Группа 9"/>
          <p:cNvGrpSpPr>
            <a:grpSpLocks/>
          </p:cNvGrpSpPr>
          <p:nvPr/>
        </p:nvGrpSpPr>
        <p:grpSpPr bwMode="auto">
          <a:xfrm>
            <a:off x="1524000" y="6403975"/>
            <a:ext cx="9144000" cy="363538"/>
            <a:chOff x="0" y="6381432"/>
            <a:chExt cx="9144000" cy="362862"/>
          </a:xfrm>
        </p:grpSpPr>
        <p:sp>
          <p:nvSpPr>
            <p:cNvPr id="13357" name="Прямоугольник 13"/>
            <p:cNvSpPr>
              <a:spLocks noChangeArrowheads="1"/>
            </p:cNvSpPr>
            <p:nvPr/>
          </p:nvSpPr>
          <p:spPr bwMode="auto">
            <a:xfrm>
              <a:off x="0" y="6436698"/>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69" name="Прямая соединительная линия 68"/>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120" name="Овал 119"/>
          <p:cNvSpPr/>
          <p:nvPr/>
        </p:nvSpPr>
        <p:spPr bwMode="auto">
          <a:xfrm>
            <a:off x="1746251" y="6438383"/>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6</a:t>
            </a:r>
            <a:endParaRPr lang="ru-RU" sz="1200" b="1" dirty="0">
              <a:latin typeface="Times New Roman" pitchFamily="18" charset="0"/>
              <a:cs typeface="Times New Roman" pitchFamily="18" charset="0"/>
            </a:endParaRPr>
          </a:p>
        </p:txBody>
      </p:sp>
      <p:sp>
        <p:nvSpPr>
          <p:cNvPr id="37" name="Овал 36"/>
          <p:cNvSpPr/>
          <p:nvPr/>
        </p:nvSpPr>
        <p:spPr>
          <a:xfrm>
            <a:off x="859789" y="1545248"/>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17" name="Блок-схема: альтернативный процесс 16"/>
          <p:cNvSpPr/>
          <p:nvPr/>
        </p:nvSpPr>
        <p:spPr>
          <a:xfrm>
            <a:off x="1406770" y="1193074"/>
            <a:ext cx="10283482" cy="956762"/>
          </a:xfrm>
          <a:prstGeom prst="flowChartAlternateProcess">
            <a:avLst/>
          </a:prstGeom>
          <a:solidFill>
            <a:schemeClr val="accent3">
              <a:lumMod val="60000"/>
              <a:lumOff val="40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tx1"/>
                </a:solidFill>
                <a:latin typeface="Times New Roman" panose="02020603050405020304" pitchFamily="18" charset="0"/>
                <a:cs typeface="Times New Roman" panose="02020603050405020304" pitchFamily="18" charset="0"/>
              </a:rPr>
              <a:t>Приказ Министерства сельского хозяйства Российской Федерации от 24 июня 2013 года </a:t>
            </a:r>
            <a:endParaRPr lang="ru-RU" sz="1600" b="1" dirty="0" smtClean="0">
              <a:solidFill>
                <a:schemeClr val="tx1"/>
              </a:solidFill>
              <a:latin typeface="Times New Roman" panose="02020603050405020304" pitchFamily="18" charset="0"/>
              <a:cs typeface="Times New Roman" panose="02020603050405020304" pitchFamily="18" charset="0"/>
            </a:endParaRPr>
          </a:p>
          <a:p>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242 «Об утверждении перечня заразных болезней животных, используемого для сельскохозяйственного страхования с государственной поддержкой»</a:t>
            </a:r>
          </a:p>
        </p:txBody>
      </p:sp>
      <p:sp>
        <p:nvSpPr>
          <p:cNvPr id="21" name="Скругленный прямоугольник 20"/>
          <p:cNvSpPr/>
          <p:nvPr/>
        </p:nvSpPr>
        <p:spPr>
          <a:xfrm>
            <a:off x="1746251" y="2278731"/>
            <a:ext cx="9704851" cy="598710"/>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accent3">
                    <a:lumMod val="50000"/>
                  </a:schemeClr>
                </a:solidFill>
                <a:latin typeface="Times New Roman" pitchFamily="18" charset="0"/>
                <a:cs typeface="Times New Roman" pitchFamily="18" charset="0"/>
              </a:rPr>
              <a:t>утвержден перечень заразных болезней, от воздействия которых страхуется риск утраты (гибели) сельскохозяйственных животных</a:t>
            </a:r>
          </a:p>
        </p:txBody>
      </p:sp>
      <p:sp>
        <p:nvSpPr>
          <p:cNvPr id="23" name="Скругленный прямоугольник 22"/>
          <p:cNvSpPr/>
          <p:nvPr/>
        </p:nvSpPr>
        <p:spPr>
          <a:xfrm>
            <a:off x="1746251" y="5180336"/>
            <a:ext cx="9712789" cy="726002"/>
          </a:xfrm>
          <a:prstGeom prst="roundRect">
            <a:avLst>
              <a:gd name="adj" fmla="val 8645"/>
            </a:avLst>
          </a:prstGeom>
          <a:solidFill>
            <a:schemeClr val="accent3">
              <a:lumMod val="40000"/>
              <a:lumOff val="60000"/>
              <a:alpha val="40000"/>
            </a:schemeClr>
          </a:solidFill>
          <a:ln w="15875">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ru-RU" sz="1600" b="1" dirty="0">
                <a:solidFill>
                  <a:schemeClr val="accent3">
                    <a:lumMod val="50000"/>
                  </a:schemeClr>
                </a:solidFill>
                <a:latin typeface="Times New Roman" pitchFamily="18" charset="0"/>
                <a:cs typeface="Times New Roman" pitchFamily="18" charset="0"/>
              </a:rPr>
              <a:t>утверждены формы справок о размере целевых средств, которые сельскохозяйственные товаропроизводители представляют для получения субсидий</a:t>
            </a:r>
          </a:p>
        </p:txBody>
      </p:sp>
      <p:pic>
        <p:nvPicPr>
          <p:cNvPr id="18" name="Picture 5" descr="Z:\IT\логотип.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20" name="Блок-схема: альтернативный процесс 19"/>
          <p:cNvSpPr/>
          <p:nvPr/>
        </p:nvSpPr>
        <p:spPr>
          <a:xfrm>
            <a:off x="1456935" y="3385471"/>
            <a:ext cx="10283482" cy="1660247"/>
          </a:xfrm>
          <a:prstGeom prst="flowChartAlternateProcess">
            <a:avLst/>
          </a:prstGeom>
          <a:solidFill>
            <a:schemeClr val="accent3">
              <a:lumMod val="60000"/>
              <a:lumOff val="40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chemeClr val="tx1"/>
                </a:solidFill>
                <a:latin typeface="Times New Roman" panose="02020603050405020304" pitchFamily="18" charset="0"/>
                <a:cs typeface="Times New Roman" panose="02020603050405020304" pitchFamily="18" charset="0"/>
              </a:rPr>
              <a:t>Приказ Министерства сельского хозяйства Российской Федерации от 19 февраля 2015 г. </a:t>
            </a:r>
            <a:endParaRPr lang="ru-RU" sz="1600" b="1" dirty="0" smtClean="0">
              <a:solidFill>
                <a:schemeClr val="tx1"/>
              </a:solidFill>
              <a:latin typeface="Times New Roman" panose="02020603050405020304" pitchFamily="18" charset="0"/>
              <a:cs typeface="Times New Roman" panose="02020603050405020304" pitchFamily="18" charset="0"/>
            </a:endParaRPr>
          </a:p>
          <a:p>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64 «Об утверждении форм документов, предусмотренных правилами предоставления и распределения субсидий из федерального бюджета бюджетам субъектов Российской Федерации на возмещение части затрат сельскохозяйственных товаропроизводителей на уплату страховых премий по договорам сельскохозяйственного страхования, утвержденными постановлением Правительства Российской Федерации от 22 декабря 2012 г. № 1371»</a:t>
            </a:r>
          </a:p>
        </p:txBody>
      </p:sp>
      <p:sp>
        <p:nvSpPr>
          <p:cNvPr id="22" name="Овал 21"/>
          <p:cNvSpPr/>
          <p:nvPr/>
        </p:nvSpPr>
        <p:spPr>
          <a:xfrm>
            <a:off x="859789" y="4083477"/>
            <a:ext cx="252412" cy="252413"/>
          </a:xfrm>
          <a:prstGeom prst="ellipse">
            <a:avLst/>
          </a:prstGeom>
          <a:solidFill>
            <a:schemeClr val="accent6">
              <a:lumMod val="75000"/>
            </a:schemeClr>
          </a:solidFill>
          <a:ln w="158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20000"/>
              </a:spcBef>
              <a:defRPr/>
            </a:pPr>
            <a:endParaRPr lang="ru-RU" sz="1400" b="1" dirty="0">
              <a:solidFill>
                <a:srgbClr val="7C3B06"/>
              </a:solidFill>
              <a:latin typeface="Arial" pitchFamily="34" charset="0"/>
              <a:cs typeface="Arial" pitchFamily="34" charset="0"/>
            </a:endParaRPr>
          </a:p>
        </p:txBody>
      </p:sp>
      <p:sp>
        <p:nvSpPr>
          <p:cNvPr id="24" name="AutoShape 3"/>
          <p:cNvSpPr>
            <a:spLocks noChangeArrowheads="1"/>
          </p:cNvSpPr>
          <p:nvPr/>
        </p:nvSpPr>
        <p:spPr bwMode="auto">
          <a:xfrm>
            <a:off x="1687513" y="196397"/>
            <a:ext cx="8858250" cy="672107"/>
          </a:xfrm>
          <a:prstGeom prst="roundRect">
            <a:avLst>
              <a:gd name="adj" fmla="val 16667"/>
            </a:avLst>
          </a:prstGeom>
          <a:solidFill>
            <a:srgbClr val="008000"/>
          </a:solidFill>
          <a:ln w="9525">
            <a:noFill/>
            <a:round/>
            <a:headEnd/>
            <a:tailEnd/>
          </a:ln>
        </p:spPr>
        <p:txBody>
          <a:bodyPr anchor="ctr"/>
          <a:lstStyle/>
          <a:p>
            <a:pPr algn="ctr">
              <a:tabLst>
                <a:tab pos="3495675" algn="l"/>
              </a:tabLst>
            </a:pPr>
            <a:r>
              <a:rPr lang="ru-RU" sz="1600" b="1" dirty="0" smtClean="0">
                <a:solidFill>
                  <a:schemeClr val="bg1"/>
                </a:solidFill>
                <a:latin typeface="Times New Roman" pitchFamily="18" charset="0"/>
                <a:cs typeface="Times New Roman" pitchFamily="18" charset="0"/>
              </a:rPr>
              <a:t>НОРМАТИВНОЕ РЕГУЛИРОВАНИЕ СТРАХОВАНИЯ СЕЛЬСКОХОЗЯЙСТВЕННЫХ ЖИВОТНЫХ С ГОСУДАРСТВЕННОЙ ПОДДЕРЖКОЙ</a:t>
            </a:r>
            <a:endParaRPr lang="ru-RU" sz="16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54435998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auto">
          <a:xfrm>
            <a:off x="1670050" y="44625"/>
            <a:ext cx="8858250" cy="403758"/>
          </a:xfrm>
          <a:prstGeom prst="roundRect">
            <a:avLst>
              <a:gd name="adj" fmla="val 16667"/>
            </a:avLst>
          </a:prstGeom>
          <a:solidFill>
            <a:srgbClr val="008000"/>
          </a:solidFill>
          <a:ln w="9525">
            <a:noFill/>
            <a:round/>
            <a:headEnd/>
            <a:tailEnd/>
          </a:ln>
        </p:spPr>
        <p:txBody>
          <a:bodyPr anchor="ctr"/>
          <a:lstStyle/>
          <a:p>
            <a:pPr algn="ctr">
              <a:tabLst>
                <a:tab pos="3495675" algn="l"/>
              </a:tabLst>
            </a:pPr>
            <a:r>
              <a:rPr lang="ru-RU" sz="1400" b="1" dirty="0">
                <a:solidFill>
                  <a:schemeClr val="bg1"/>
                </a:solidFill>
                <a:latin typeface="Times New Roman" pitchFamily="18" charset="0"/>
                <a:cs typeface="Times New Roman" pitchFamily="18" charset="0"/>
              </a:rPr>
              <a:t>ОСУЩЕСТВЛЕНИЕ СЕЛЬСКОХОЗЯЙСТВЕННОГО  СТРАХОВАНИЯ С ГОСУДАРСТВЕННОЙ ПОДДЕРЖКОЙ В ОБЛАСТИ ЖИВОТНОВОДСТВА В </a:t>
            </a:r>
            <a:r>
              <a:rPr lang="ru-RU" sz="1400" b="1" dirty="0" smtClean="0">
                <a:solidFill>
                  <a:schemeClr val="bg1"/>
                </a:solidFill>
                <a:latin typeface="Times New Roman" pitchFamily="18" charset="0"/>
                <a:cs typeface="Times New Roman" pitchFamily="18" charset="0"/>
              </a:rPr>
              <a:t>2014 г.</a:t>
            </a:r>
            <a:endParaRPr lang="ru-RU" sz="1400" b="1" dirty="0">
              <a:solidFill>
                <a:schemeClr val="bg1"/>
              </a:solidFill>
              <a:latin typeface="Times New Roman" pitchFamily="18" charset="0"/>
              <a:cs typeface="Times New Roman" pitchFamily="18" charset="0"/>
            </a:endParaRPr>
          </a:p>
        </p:txBody>
      </p:sp>
      <p:sp>
        <p:nvSpPr>
          <p:cNvPr id="9" name="Прямоугольник 25"/>
          <p:cNvSpPr>
            <a:spLocks noChangeArrowheads="1"/>
          </p:cNvSpPr>
          <p:nvPr/>
        </p:nvSpPr>
        <p:spPr bwMode="auto">
          <a:xfrm>
            <a:off x="2057362" y="620688"/>
            <a:ext cx="4032448" cy="523220"/>
          </a:xfrm>
          <a:prstGeom prst="rect">
            <a:avLst/>
          </a:prstGeom>
          <a:noFill/>
          <a:ln w="9525">
            <a:noFill/>
            <a:miter lim="800000"/>
            <a:headEnd/>
            <a:tailEnd/>
          </a:ln>
        </p:spPr>
        <p:txBody>
          <a:bodyPr wrap="square">
            <a:spAutoFit/>
          </a:bodyPr>
          <a:lstStyle/>
          <a:p>
            <a:pPr algn="ctr"/>
            <a:r>
              <a:rPr lang="ru-RU" sz="1400" b="1" dirty="0">
                <a:solidFill>
                  <a:srgbClr val="303B19"/>
                </a:solidFill>
                <a:latin typeface="Times New Roman" pitchFamily="18" charset="0"/>
                <a:cs typeface="Times New Roman" pitchFamily="18" charset="0"/>
              </a:rPr>
              <a:t>Застраховано сельскохозяйственных животных, тыс. условных голов</a:t>
            </a:r>
          </a:p>
        </p:txBody>
      </p:sp>
      <p:sp>
        <p:nvSpPr>
          <p:cNvPr id="10" name="Прямоугольник 25"/>
          <p:cNvSpPr>
            <a:spLocks noChangeArrowheads="1"/>
          </p:cNvSpPr>
          <p:nvPr/>
        </p:nvSpPr>
        <p:spPr bwMode="auto">
          <a:xfrm>
            <a:off x="6564052" y="761952"/>
            <a:ext cx="4032448" cy="307777"/>
          </a:xfrm>
          <a:prstGeom prst="rect">
            <a:avLst/>
          </a:prstGeom>
          <a:noFill/>
          <a:ln w="9525">
            <a:noFill/>
            <a:miter lim="800000"/>
            <a:headEnd/>
            <a:tailEnd/>
          </a:ln>
        </p:spPr>
        <p:txBody>
          <a:bodyPr wrap="square">
            <a:spAutoFit/>
          </a:bodyPr>
          <a:lstStyle/>
          <a:p>
            <a:pPr algn="ctr"/>
            <a:r>
              <a:rPr lang="ru-RU" sz="1400" b="1" dirty="0">
                <a:solidFill>
                  <a:srgbClr val="303B19"/>
                </a:solidFill>
                <a:latin typeface="Times New Roman" pitchFamily="18" charset="0"/>
                <a:cs typeface="Times New Roman" pitchFamily="18" charset="0"/>
              </a:rPr>
              <a:t>Справочно: </a:t>
            </a:r>
          </a:p>
        </p:txBody>
      </p:sp>
      <p:graphicFrame>
        <p:nvGraphicFramePr>
          <p:cNvPr id="11" name="Диаграмма 10"/>
          <p:cNvGraphicFramePr/>
          <p:nvPr>
            <p:extLst/>
          </p:nvPr>
        </p:nvGraphicFramePr>
        <p:xfrm>
          <a:off x="1631504" y="1072481"/>
          <a:ext cx="4896544" cy="1944216"/>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Прямая соединительная линия 11"/>
          <p:cNvCxnSpPr/>
          <p:nvPr/>
        </p:nvCxnSpPr>
        <p:spPr>
          <a:xfrm>
            <a:off x="6744072" y="620689"/>
            <a:ext cx="0" cy="2385149"/>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flipV="1">
            <a:off x="1716088" y="2996952"/>
            <a:ext cx="8812212" cy="17770"/>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14" name="Group 58"/>
          <p:cNvGraphicFramePr>
            <a:graphicFrameLocks noGrp="1"/>
          </p:cNvGraphicFramePr>
          <p:nvPr>
            <p:extLst/>
          </p:nvPr>
        </p:nvGraphicFramePr>
        <p:xfrm>
          <a:off x="7104111" y="1196752"/>
          <a:ext cx="3266786" cy="1584176"/>
        </p:xfrm>
        <a:graphic>
          <a:graphicData uri="http://schemas.openxmlformats.org/drawingml/2006/table">
            <a:tbl>
              <a:tblPr firstRow="1" bandRow="1">
                <a:tableStyleId>{69C7853C-536D-4A76-A0AE-DD22124D55A5}</a:tableStyleId>
              </a:tblPr>
              <a:tblGrid>
                <a:gridCol w="792088"/>
                <a:gridCol w="1205185"/>
                <a:gridCol w="1269513"/>
              </a:tblGrid>
              <a:tr h="77643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lang="ru-RU" sz="1200" b="1" kern="120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rPr>
                        <a:t>Годы</a:t>
                      </a: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6C0A">
                        <a:alpha val="69020"/>
                      </a:srgb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lang="ru-RU" sz="1100" b="1" kern="120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rPr>
                        <a:t>Поголовье</a:t>
                      </a:r>
                      <a:r>
                        <a:rPr lang="ru-RU" sz="1100" b="1" kern="1200" baseline="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rPr>
                        <a:t> с/х животных, </a:t>
                      </a:r>
                    </a:p>
                    <a:p>
                      <a:pPr marL="0" marR="0" lvl="0" indent="0" algn="ctr" defTabSz="914400" rtl="0" eaLnBrk="1" fontAlgn="ctr" latinLnBrk="0" hangingPunct="1">
                        <a:lnSpc>
                          <a:spcPct val="100000"/>
                        </a:lnSpc>
                        <a:spcBef>
                          <a:spcPct val="0"/>
                        </a:spcBef>
                        <a:spcAft>
                          <a:spcPct val="0"/>
                        </a:spcAft>
                        <a:buClrTx/>
                        <a:buSzTx/>
                        <a:buFontTx/>
                        <a:buNone/>
                        <a:tabLst/>
                      </a:pPr>
                      <a:r>
                        <a:rPr lang="ru-RU" sz="1100" b="1" kern="1200" baseline="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rPr>
                        <a:t>тыс. условных голов</a:t>
                      </a:r>
                      <a:endParaRPr lang="ru-RU" sz="1100" b="1" kern="1200" dirty="0">
                        <a:solidFill>
                          <a:schemeClr val="bg1"/>
                        </a:solidFill>
                        <a:effectLst>
                          <a:outerShdw blurRad="38100" dist="38100" dir="2700000" algn="tl">
                            <a:srgbClr val="000000"/>
                          </a:outerShdw>
                        </a:effectLst>
                        <a:latin typeface="Times New Roman" pitchFamily="18" charset="0"/>
                        <a:ea typeface="+mn-ea"/>
                        <a:cs typeface="Times New Roman" pitchFamily="18" charset="0"/>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6C0A">
                        <a:alpha val="69020"/>
                      </a:srgb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lang="ru-RU" sz="1100" b="1" kern="120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rPr>
                        <a:t>Удельный</a:t>
                      </a:r>
                      <a:r>
                        <a:rPr lang="ru-RU" sz="1100" b="1" kern="1200" baseline="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rPr>
                        <a:t> вес застрахованного поголовья</a:t>
                      </a:r>
                      <a:endParaRPr lang="ru-RU" sz="1100" b="1" kern="120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6C0A">
                        <a:alpha val="69020"/>
                      </a:srgbClr>
                    </a:solidFill>
                  </a:tcPr>
                </a:tc>
              </a:tr>
              <a:tr h="390850">
                <a:tc>
                  <a:txBody>
                    <a:bodyPr/>
                    <a:lstStyle/>
                    <a:p>
                      <a:pPr marL="0" algn="ctr" defTabSz="914400" rtl="0" eaLnBrk="1" fontAlgn="ctr" latinLnBrk="0" hangingPunct="1"/>
                      <a:r>
                        <a:rPr lang="ru-RU" sz="1000" b="1" kern="1200" dirty="0" smtClean="0">
                          <a:solidFill>
                            <a:srgbClr val="303B19"/>
                          </a:solidFill>
                          <a:latin typeface="Times New Roman" pitchFamily="18" charset="0"/>
                          <a:ea typeface="+mn-ea"/>
                          <a:cs typeface="Times New Roman" pitchFamily="18" charset="0"/>
                        </a:rPr>
                        <a:t>2013</a:t>
                      </a:r>
                      <a:endParaRPr lang="ru-RU" sz="1000" b="1" kern="1200" dirty="0">
                        <a:solidFill>
                          <a:srgbClr val="303B19"/>
                        </a:solidFill>
                        <a:latin typeface="Times New Roman" pitchFamily="18" charset="0"/>
                        <a:ea typeface="+mn-ea"/>
                        <a:cs typeface="Times New Roman" pitchFamily="18" charset="0"/>
                      </a:endParaRPr>
                    </a:p>
                  </a:txBody>
                  <a:tcPr marL="0" marR="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A863">
                        <a:alpha val="69020"/>
                      </a:srgbClr>
                    </a:solidFill>
                  </a:tcPr>
                </a:tc>
                <a:tc>
                  <a:txBody>
                    <a:bodyPr/>
                    <a:lstStyle/>
                    <a:p>
                      <a:pPr marL="0" algn="ctr" defTabSz="914400" rtl="0" eaLnBrk="1" fontAlgn="ctr" latinLnBrk="0" hangingPunct="1"/>
                      <a:r>
                        <a:rPr lang="ru-RU" sz="1050" b="1" kern="1200" dirty="0" smtClean="0">
                          <a:solidFill>
                            <a:srgbClr val="303B19"/>
                          </a:solidFill>
                          <a:latin typeface="Times New Roman" pitchFamily="18" charset="0"/>
                          <a:ea typeface="+mn-ea"/>
                          <a:cs typeface="Times New Roman" pitchFamily="18" charset="0"/>
                        </a:rPr>
                        <a:t>24 596</a:t>
                      </a:r>
                      <a:endParaRPr lang="ru-RU" sz="1050" b="1" kern="1200" dirty="0">
                        <a:solidFill>
                          <a:srgbClr val="303B19"/>
                        </a:solidFill>
                        <a:latin typeface="Times New Roman" pitchFamily="18" charset="0"/>
                        <a:ea typeface="+mn-ea"/>
                        <a:cs typeface="Times New Roman" pitchFamily="18" charset="0"/>
                      </a:endParaRPr>
                    </a:p>
                  </a:txBody>
                  <a:tcPr marL="9525"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A863">
                        <a:alpha val="69020"/>
                      </a:srgbClr>
                    </a:solidFill>
                  </a:tcPr>
                </a:tc>
                <a:tc>
                  <a:txBody>
                    <a:bodyPr/>
                    <a:lstStyle/>
                    <a:p>
                      <a:pPr marL="0" algn="ctr" defTabSz="914400" rtl="0" eaLnBrk="1" fontAlgn="ctr" latinLnBrk="0" hangingPunct="1"/>
                      <a:r>
                        <a:rPr lang="ru-RU" sz="1050" b="1" kern="1200" dirty="0" smtClean="0">
                          <a:solidFill>
                            <a:srgbClr val="303B19"/>
                          </a:solidFill>
                          <a:latin typeface="Times New Roman" pitchFamily="18" charset="0"/>
                          <a:ea typeface="+mn-ea"/>
                          <a:cs typeface="Times New Roman" pitchFamily="18" charset="0"/>
                        </a:rPr>
                        <a:t>7,0%</a:t>
                      </a:r>
                    </a:p>
                  </a:txBody>
                  <a:tcPr marL="9525" marR="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A863">
                        <a:alpha val="69020"/>
                      </a:srgbClr>
                    </a:solidFill>
                  </a:tcPr>
                </a:tc>
              </a:tr>
              <a:tr h="416888">
                <a:tc>
                  <a:txBody>
                    <a:bodyPr/>
                    <a:lstStyle/>
                    <a:p>
                      <a:pPr marL="0" algn="ctr" defTabSz="914400" rtl="0" eaLnBrk="1" fontAlgn="ctr" latinLnBrk="0" hangingPunct="1"/>
                      <a:r>
                        <a:rPr lang="ru-RU" sz="1000" b="1" kern="1200" dirty="0" smtClean="0">
                          <a:solidFill>
                            <a:srgbClr val="303B19"/>
                          </a:solidFill>
                          <a:latin typeface="Times New Roman" pitchFamily="18" charset="0"/>
                          <a:ea typeface="+mn-ea"/>
                          <a:cs typeface="Times New Roman" pitchFamily="18" charset="0"/>
                        </a:rPr>
                        <a:t>2014</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c>
                  <a:txBody>
                    <a:bodyPr/>
                    <a:lstStyle/>
                    <a:p>
                      <a:pPr marL="0" algn="ctr" defTabSz="914400" rtl="0" eaLnBrk="1" fontAlgn="ctr" latinLnBrk="0" hangingPunct="1"/>
                      <a:r>
                        <a:rPr lang="ru-RU" sz="1050" b="1" kern="1200" dirty="0" smtClean="0">
                          <a:solidFill>
                            <a:srgbClr val="303B19"/>
                          </a:solidFill>
                          <a:latin typeface="Times New Roman" pitchFamily="18" charset="0"/>
                          <a:ea typeface="+mn-ea"/>
                          <a:cs typeface="Times New Roman" pitchFamily="18" charset="0"/>
                        </a:rPr>
                        <a:t>25 906</a:t>
                      </a:r>
                      <a:endParaRPr lang="ru-RU" sz="1050" b="1" kern="1200" dirty="0">
                        <a:solidFill>
                          <a:srgbClr val="303B19"/>
                        </a:solidFill>
                        <a:latin typeface="Times New Roman" pitchFamily="18" charset="0"/>
                        <a:ea typeface="+mn-ea"/>
                        <a:cs typeface="Times New Roman"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c>
                  <a:txBody>
                    <a:bodyPr/>
                    <a:lstStyle/>
                    <a:p>
                      <a:pPr marL="0" algn="ctr" defTabSz="914400" rtl="0" eaLnBrk="1" fontAlgn="ctr" latinLnBrk="0" hangingPunct="1"/>
                      <a:r>
                        <a:rPr lang="ru-RU" sz="1050" b="1" kern="1200" dirty="0" smtClean="0">
                          <a:solidFill>
                            <a:srgbClr val="303B19"/>
                          </a:solidFill>
                          <a:latin typeface="Times New Roman" pitchFamily="18" charset="0"/>
                          <a:ea typeface="+mn-ea"/>
                          <a:cs typeface="Times New Roman" pitchFamily="18" charset="0"/>
                        </a:rPr>
                        <a:t>16,6%</a:t>
                      </a:r>
                      <a:endParaRPr lang="ru-RU" sz="1050" b="1" kern="1200" dirty="0">
                        <a:solidFill>
                          <a:srgbClr val="303B19"/>
                        </a:solidFill>
                        <a:latin typeface="Times New Roman" pitchFamily="18" charset="0"/>
                        <a:ea typeface="+mn-ea"/>
                        <a:cs typeface="Times New Roman"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r>
            </a:tbl>
          </a:graphicData>
        </a:graphic>
      </p:graphicFrame>
      <p:graphicFrame>
        <p:nvGraphicFramePr>
          <p:cNvPr id="18" name="Диаграмма 17"/>
          <p:cNvGraphicFramePr/>
          <p:nvPr>
            <p:extLst/>
          </p:nvPr>
        </p:nvGraphicFramePr>
        <p:xfrm>
          <a:off x="6168008" y="3933056"/>
          <a:ext cx="4248472" cy="2436462"/>
        </p:xfrm>
        <a:graphic>
          <a:graphicData uri="http://schemas.openxmlformats.org/drawingml/2006/chart">
            <c:chart xmlns:c="http://schemas.openxmlformats.org/drawingml/2006/chart" xmlns:r="http://schemas.openxmlformats.org/officeDocument/2006/relationships" r:id="rId3"/>
          </a:graphicData>
        </a:graphic>
      </p:graphicFrame>
      <p:sp>
        <p:nvSpPr>
          <p:cNvPr id="19" name="Прямоугольник 25"/>
          <p:cNvSpPr>
            <a:spLocks noChangeArrowheads="1"/>
          </p:cNvSpPr>
          <p:nvPr/>
        </p:nvSpPr>
        <p:spPr bwMode="auto">
          <a:xfrm>
            <a:off x="3283961" y="3248074"/>
            <a:ext cx="5760640" cy="338554"/>
          </a:xfrm>
          <a:prstGeom prst="rect">
            <a:avLst/>
          </a:prstGeom>
          <a:noFill/>
          <a:ln w="9525">
            <a:noFill/>
            <a:miter lim="800000"/>
            <a:headEnd/>
            <a:tailEnd/>
          </a:ln>
        </p:spPr>
        <p:txBody>
          <a:bodyPr wrap="square">
            <a:spAutoFit/>
          </a:bodyPr>
          <a:lstStyle/>
          <a:p>
            <a:pPr algn="ctr"/>
            <a:r>
              <a:rPr lang="ru-RU" sz="1600" b="1" dirty="0">
                <a:solidFill>
                  <a:srgbClr val="303B19"/>
                </a:solidFill>
                <a:latin typeface="Times New Roman" pitchFamily="18" charset="0"/>
                <a:cs typeface="Times New Roman" pitchFamily="18" charset="0"/>
              </a:rPr>
              <a:t>Структура застрахованного поголовья</a:t>
            </a:r>
          </a:p>
        </p:txBody>
      </p:sp>
      <p:graphicFrame>
        <p:nvGraphicFramePr>
          <p:cNvPr id="20" name="Диаграмма 19"/>
          <p:cNvGraphicFramePr/>
          <p:nvPr>
            <p:extLst/>
          </p:nvPr>
        </p:nvGraphicFramePr>
        <p:xfrm>
          <a:off x="1927920" y="3941440"/>
          <a:ext cx="4248472" cy="2436462"/>
        </p:xfrm>
        <a:graphic>
          <a:graphicData uri="http://schemas.openxmlformats.org/drawingml/2006/chart">
            <c:chart xmlns:c="http://schemas.openxmlformats.org/drawingml/2006/chart" xmlns:r="http://schemas.openxmlformats.org/officeDocument/2006/relationships" r:id="rId4"/>
          </a:graphicData>
        </a:graphic>
      </p:graphicFrame>
      <p:grpSp>
        <p:nvGrpSpPr>
          <p:cNvPr id="25" name="Группа 9"/>
          <p:cNvGrpSpPr>
            <a:grpSpLocks/>
          </p:cNvGrpSpPr>
          <p:nvPr/>
        </p:nvGrpSpPr>
        <p:grpSpPr bwMode="auto">
          <a:xfrm>
            <a:off x="1524000" y="6403975"/>
            <a:ext cx="9144000" cy="352960"/>
            <a:chOff x="0" y="6381432"/>
            <a:chExt cx="9144000" cy="362866"/>
          </a:xfrm>
        </p:grpSpPr>
        <p:sp>
          <p:nvSpPr>
            <p:cNvPr id="26" name="Прямоугольник 13"/>
            <p:cNvSpPr>
              <a:spLocks noChangeArrowheads="1"/>
            </p:cNvSpPr>
            <p:nvPr/>
          </p:nvSpPr>
          <p:spPr bwMode="auto">
            <a:xfrm>
              <a:off x="0" y="6436702"/>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27" name="Прямая соединительная линия 26"/>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28" name="Овал 27"/>
          <p:cNvSpPr/>
          <p:nvPr/>
        </p:nvSpPr>
        <p:spPr bwMode="auto">
          <a:xfrm>
            <a:off x="1746251" y="6426201"/>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7</a:t>
            </a:r>
            <a:endParaRPr lang="ru-RU" sz="1200" b="1" dirty="0">
              <a:latin typeface="Times New Roman" pitchFamily="18" charset="0"/>
              <a:cs typeface="Times New Roman" pitchFamily="18" charset="0"/>
            </a:endParaRPr>
          </a:p>
        </p:txBody>
      </p:sp>
      <p:pic>
        <p:nvPicPr>
          <p:cNvPr id="29" name="Picture 5" descr="Z:\IT\логотип.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891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auto">
          <a:xfrm>
            <a:off x="1670050" y="44625"/>
            <a:ext cx="8858250" cy="504825"/>
          </a:xfrm>
          <a:prstGeom prst="roundRect">
            <a:avLst>
              <a:gd name="adj" fmla="val 16667"/>
            </a:avLst>
          </a:prstGeom>
          <a:solidFill>
            <a:schemeClr val="accent6">
              <a:lumMod val="75000"/>
            </a:schemeClr>
          </a:solidFill>
          <a:ln w="9525">
            <a:solidFill>
              <a:srgbClr val="F4E9E9"/>
            </a:solidFill>
            <a:round/>
            <a:headEnd/>
            <a:tailEnd/>
          </a:ln>
        </p:spPr>
        <p:txBody>
          <a:bodyPr anchor="ctr"/>
          <a:lstStyle/>
          <a:p>
            <a:pPr algn="ctr"/>
            <a:r>
              <a:rPr lang="ru-RU" sz="1400" b="1" dirty="0">
                <a:solidFill>
                  <a:schemeClr val="bg1"/>
                </a:solidFill>
                <a:latin typeface="Times New Roman" pitchFamily="18" charset="0"/>
                <a:cs typeface="Times New Roman" pitchFamily="18" charset="0"/>
              </a:rPr>
              <a:t>ОСУЩЕСТВЛЕНИЕ СЕЛЬСКОХОЗЯЙСТВЕННОГО СТРАХОВАНИЯ С ГОСУДАРСТВЕННОЙ ПОДДЕРЖКОЙ В ОБЛАСТИ ЖИВОТНОВОДСТВА В 2014 </a:t>
            </a:r>
            <a:r>
              <a:rPr lang="ru-RU" sz="1400" b="1" dirty="0" smtClean="0">
                <a:solidFill>
                  <a:schemeClr val="bg1"/>
                </a:solidFill>
                <a:latin typeface="Times New Roman" pitchFamily="18" charset="0"/>
                <a:cs typeface="Times New Roman" pitchFamily="18" charset="0"/>
              </a:rPr>
              <a:t>г.</a:t>
            </a:r>
            <a:endParaRPr lang="ru-RU" sz="1400" b="1" dirty="0">
              <a:solidFill>
                <a:schemeClr val="bg1"/>
              </a:solidFill>
              <a:latin typeface="Times New Roman" pitchFamily="18" charset="0"/>
              <a:cs typeface="Times New Roman" pitchFamily="18" charset="0"/>
            </a:endParaRPr>
          </a:p>
        </p:txBody>
      </p:sp>
      <p:cxnSp>
        <p:nvCxnSpPr>
          <p:cNvPr id="12" name="Прямая соединительная линия 11"/>
          <p:cNvCxnSpPr/>
          <p:nvPr/>
        </p:nvCxnSpPr>
        <p:spPr>
          <a:xfrm>
            <a:off x="6106414" y="710263"/>
            <a:ext cx="14261" cy="5725567"/>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21" name="Group 58"/>
          <p:cNvGraphicFramePr>
            <a:graphicFrameLocks noGrp="1"/>
          </p:cNvGraphicFramePr>
          <p:nvPr>
            <p:extLst>
              <p:ext uri="{D42A27DB-BD31-4B8C-83A1-F6EECF244321}">
                <p14:modId xmlns:p14="http://schemas.microsoft.com/office/powerpoint/2010/main" val="2905802773"/>
              </p:ext>
            </p:extLst>
          </p:nvPr>
        </p:nvGraphicFramePr>
        <p:xfrm>
          <a:off x="533963" y="1412834"/>
          <a:ext cx="2139110" cy="2168110"/>
        </p:xfrm>
        <a:graphic>
          <a:graphicData uri="http://schemas.openxmlformats.org/drawingml/2006/table">
            <a:tbl>
              <a:tblPr firstRow="1" bandRow="1">
                <a:tableStyleId>{69C7853C-536D-4A76-A0AE-DD22124D55A5}</a:tableStyleId>
              </a:tblPr>
              <a:tblGrid>
                <a:gridCol w="1267621"/>
                <a:gridCol w="871489"/>
              </a:tblGrid>
              <a:tr h="297379">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lang="ru-RU" sz="1400" b="1" kern="120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rPr>
                        <a:t>57 субъектов</a:t>
                      </a: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50000"/>
                        <a:alpha val="69020"/>
                      </a:schemeClr>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950" b="1" i="0" u="none" strike="noStrike" cap="none" normalizeH="0" baseline="0" dirty="0" smtClean="0">
                        <a:ln>
                          <a:noFill/>
                        </a:ln>
                        <a:solidFill>
                          <a:srgbClr val="632523"/>
                        </a:solidFill>
                        <a:effectLst/>
                        <a:latin typeface="Arial" pitchFamily="34" charset="0"/>
                        <a:cs typeface="Arial" pitchFamily="34" charset="0"/>
                      </a:endParaRPr>
                    </a:p>
                  </a:txBody>
                  <a:tcPr marL="3600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9A863">
                        <a:alpha val="69019"/>
                      </a:srgbClr>
                    </a:solidFill>
                  </a:tcPr>
                </a:tc>
              </a:tr>
              <a:tr h="620960">
                <a:tc>
                  <a:txBody>
                    <a:bodyPr/>
                    <a:lstStyle/>
                    <a:p>
                      <a:pPr marL="0" algn="ctr" defTabSz="914400" rtl="0" eaLnBrk="1" fontAlgn="ctr" latinLnBrk="0" hangingPunct="1"/>
                      <a:r>
                        <a:rPr lang="ru-RU" sz="900" b="1" kern="1200" dirty="0">
                          <a:solidFill>
                            <a:srgbClr val="303B19"/>
                          </a:solidFill>
                          <a:latin typeface="Times New Roman" pitchFamily="18" charset="0"/>
                          <a:ea typeface="+mn-ea"/>
                          <a:cs typeface="Times New Roman" pitchFamily="18" charset="0"/>
                        </a:rPr>
                        <a:t>Субъект Российской Федерации</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ctr" defTabSz="914400" rtl="0" eaLnBrk="1" fontAlgn="ctr" latinLnBrk="0" hangingPunct="1"/>
                      <a:r>
                        <a:rPr lang="ru-RU" sz="750" b="1" kern="1200" dirty="0" smtClean="0">
                          <a:solidFill>
                            <a:srgbClr val="303B19"/>
                          </a:solidFill>
                          <a:latin typeface="Times New Roman" pitchFamily="18" charset="0"/>
                          <a:ea typeface="+mn-ea"/>
                          <a:cs typeface="Times New Roman" pitchFamily="18" charset="0"/>
                        </a:rPr>
                        <a:t>Поголовье сельхоз- животных, </a:t>
                      </a:r>
                    </a:p>
                    <a:p>
                      <a:pPr marL="0" algn="ctr" defTabSz="914400" rtl="0" eaLnBrk="1" fontAlgn="ctr" latinLnBrk="0" hangingPunct="1"/>
                      <a:r>
                        <a:rPr lang="ru-RU" sz="750" b="1" kern="1200" dirty="0" smtClean="0">
                          <a:solidFill>
                            <a:srgbClr val="303B19"/>
                          </a:solidFill>
                          <a:latin typeface="Times New Roman" pitchFamily="18" charset="0"/>
                          <a:ea typeface="+mn-ea"/>
                          <a:cs typeface="Times New Roman" pitchFamily="18" charset="0"/>
                        </a:rPr>
                        <a:t>тыс. условных голов</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r>
              <a:tr h="244794">
                <a:tc>
                  <a:txBody>
                    <a:bodyPr/>
                    <a:lstStyle/>
                    <a:p>
                      <a:pPr marL="0" algn="l"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Белгородская область</a:t>
                      </a:r>
                      <a:endParaRPr lang="ru-RU" sz="900" b="1" kern="1200" dirty="0">
                        <a:solidFill>
                          <a:srgbClr val="303B19"/>
                        </a:solidFill>
                        <a:latin typeface="Times New Roman" pitchFamily="18" charset="0"/>
                        <a:ea typeface="+mn-ea"/>
                        <a:cs typeface="Times New Roman" pitchFamily="18" charset="0"/>
                      </a:endParaRPr>
                    </a:p>
                  </a:txBody>
                  <a:tcPr marL="36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795,4</a:t>
                      </a:r>
                      <a:endParaRPr lang="ru-RU" sz="900" b="1" kern="1200" dirty="0">
                        <a:solidFill>
                          <a:srgbClr val="303B19"/>
                        </a:solidFill>
                        <a:latin typeface="Times New Roman" pitchFamily="18" charset="0"/>
                        <a:ea typeface="+mn-ea"/>
                        <a:cs typeface="Times New Roman" pitchFamily="18" charset="0"/>
                      </a:endParaRPr>
                    </a:p>
                  </a:txBody>
                  <a:tcPr marL="9525" marR="72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r>
              <a:tr h="210711">
                <a:tc>
                  <a:txBody>
                    <a:bodyPr/>
                    <a:lstStyle/>
                    <a:p>
                      <a:pPr marL="0" algn="l"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Брянская область</a:t>
                      </a:r>
                      <a:endParaRPr lang="ru-RU" sz="900" b="1" kern="1200" dirty="0">
                        <a:solidFill>
                          <a:srgbClr val="303B19"/>
                        </a:solidFill>
                        <a:latin typeface="Times New Roman" pitchFamily="18" charset="0"/>
                        <a:ea typeface="+mn-ea"/>
                        <a:cs typeface="Times New Roman" pitchFamily="18" charset="0"/>
                      </a:endParaRPr>
                    </a:p>
                  </a:txBody>
                  <a:tcPr marL="36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384,7</a:t>
                      </a:r>
                    </a:p>
                  </a:txBody>
                  <a:tcPr marL="9525" marR="72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r>
              <a:tr h="293056">
                <a:tc>
                  <a:txBody>
                    <a:bodyPr/>
                    <a:lstStyle/>
                    <a:p>
                      <a:pPr marL="0" algn="l"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Удмуртская республика</a:t>
                      </a:r>
                      <a:endParaRPr lang="ru-RU" sz="900" b="1" kern="1200" dirty="0">
                        <a:solidFill>
                          <a:srgbClr val="303B19"/>
                        </a:solidFill>
                        <a:latin typeface="Times New Roman" pitchFamily="18" charset="0"/>
                        <a:ea typeface="+mn-ea"/>
                        <a:cs typeface="Times New Roman" pitchFamily="18" charset="0"/>
                      </a:endParaRPr>
                    </a:p>
                  </a:txBody>
                  <a:tcPr marL="36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313,8</a:t>
                      </a:r>
                      <a:endParaRPr lang="ru-RU" sz="900" b="1" kern="1200" dirty="0">
                        <a:solidFill>
                          <a:srgbClr val="303B19"/>
                        </a:solidFill>
                        <a:latin typeface="Times New Roman" pitchFamily="18" charset="0"/>
                        <a:ea typeface="+mn-ea"/>
                        <a:cs typeface="Times New Roman" pitchFamily="18" charset="0"/>
                      </a:endParaRPr>
                    </a:p>
                  </a:txBody>
                  <a:tcPr marL="9525" marR="72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r>
              <a:tr h="303354">
                <a:tc>
                  <a:txBody>
                    <a:bodyPr/>
                    <a:lstStyle/>
                    <a:p>
                      <a:pPr marL="0" algn="l"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Московская область</a:t>
                      </a:r>
                      <a:endParaRPr lang="ru-RU" sz="900" b="1" kern="1200" dirty="0">
                        <a:solidFill>
                          <a:srgbClr val="303B19"/>
                        </a:solidFill>
                        <a:latin typeface="Times New Roman" pitchFamily="18" charset="0"/>
                        <a:ea typeface="+mn-ea"/>
                        <a:cs typeface="Times New Roman" pitchFamily="18" charset="0"/>
                      </a:endParaRPr>
                    </a:p>
                  </a:txBody>
                  <a:tcPr marL="36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251,7</a:t>
                      </a:r>
                      <a:endParaRPr lang="ru-RU" sz="900" b="1" kern="1200" dirty="0">
                        <a:solidFill>
                          <a:srgbClr val="303B19"/>
                        </a:solidFill>
                        <a:latin typeface="Times New Roman" pitchFamily="18" charset="0"/>
                        <a:ea typeface="+mn-ea"/>
                        <a:cs typeface="Times New Roman" pitchFamily="18" charset="0"/>
                      </a:endParaRPr>
                    </a:p>
                  </a:txBody>
                  <a:tcPr marL="9525" marR="72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r>
              <a:tr h="197856">
                <a:tc>
                  <a:txBody>
                    <a:bodyPr/>
                    <a:lstStyle/>
                    <a:p>
                      <a:pPr marL="0" algn="l"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Воронежская область</a:t>
                      </a:r>
                      <a:endParaRPr lang="ru-RU" sz="900" b="1" kern="1200" dirty="0">
                        <a:solidFill>
                          <a:srgbClr val="303B19"/>
                        </a:solidFill>
                        <a:latin typeface="Times New Roman" pitchFamily="18" charset="0"/>
                        <a:ea typeface="+mn-ea"/>
                        <a:cs typeface="Times New Roman" pitchFamily="18" charset="0"/>
                      </a:endParaRPr>
                    </a:p>
                  </a:txBody>
                  <a:tcPr marL="36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217,9</a:t>
                      </a:r>
                      <a:endParaRPr lang="ru-RU" sz="900" b="1" kern="1200" dirty="0">
                        <a:solidFill>
                          <a:srgbClr val="303B19"/>
                        </a:solidFill>
                        <a:latin typeface="Times New Roman" pitchFamily="18" charset="0"/>
                        <a:ea typeface="+mn-ea"/>
                        <a:cs typeface="Times New Roman" pitchFamily="18" charset="0"/>
                      </a:endParaRPr>
                    </a:p>
                  </a:txBody>
                  <a:tcPr marL="9525" marR="72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r>
            </a:tbl>
          </a:graphicData>
        </a:graphic>
      </p:graphicFrame>
      <p:graphicFrame>
        <p:nvGraphicFramePr>
          <p:cNvPr id="22" name="Group 58"/>
          <p:cNvGraphicFramePr>
            <a:graphicFrameLocks noGrp="1"/>
          </p:cNvGraphicFramePr>
          <p:nvPr>
            <p:extLst>
              <p:ext uri="{D42A27DB-BD31-4B8C-83A1-F6EECF244321}">
                <p14:modId xmlns:p14="http://schemas.microsoft.com/office/powerpoint/2010/main" val="429825978"/>
              </p:ext>
            </p:extLst>
          </p:nvPr>
        </p:nvGraphicFramePr>
        <p:xfrm>
          <a:off x="2850076" y="1422834"/>
          <a:ext cx="3049001" cy="2175380"/>
        </p:xfrm>
        <a:graphic>
          <a:graphicData uri="http://schemas.openxmlformats.org/drawingml/2006/table">
            <a:tbl>
              <a:tblPr firstRow="1" bandRow="1">
                <a:tableStyleId>{69C7853C-536D-4A76-A0AE-DD22124D55A5}</a:tableStyleId>
              </a:tblPr>
              <a:tblGrid>
                <a:gridCol w="1655172"/>
                <a:gridCol w="784029"/>
                <a:gridCol w="609800"/>
              </a:tblGrid>
              <a:tr h="298845">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lang="ru-RU" sz="1400" b="1" kern="1200" dirty="0" smtClean="0">
                          <a:solidFill>
                            <a:schemeClr val="bg1"/>
                          </a:solidFill>
                          <a:effectLst>
                            <a:outerShdw blurRad="38100" dist="38100" dir="2700000" algn="tl">
                              <a:srgbClr val="000000"/>
                            </a:outerShdw>
                          </a:effectLst>
                          <a:latin typeface="Times New Roman" pitchFamily="18" charset="0"/>
                          <a:ea typeface="+mn-ea"/>
                          <a:cs typeface="Times New Roman" pitchFamily="18" charset="0"/>
                        </a:rPr>
                        <a:t>31 страховая компания</a:t>
                      </a: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50000"/>
                        <a:alpha val="69020"/>
                      </a:schemeClr>
                    </a:solidFill>
                  </a:tcPr>
                </a:tc>
                <a:tc hMerge="1">
                  <a:txBody>
                    <a:bodyPr/>
                    <a:lstStyle/>
                    <a:p>
                      <a:endParaRPr lang="ru-RU"/>
                    </a:p>
                  </a:txBody>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950" b="1" i="0" u="none" strike="noStrike" cap="none" normalizeH="0" baseline="0" dirty="0" smtClean="0">
                        <a:ln>
                          <a:noFill/>
                        </a:ln>
                        <a:solidFill>
                          <a:srgbClr val="632523"/>
                        </a:solidFill>
                        <a:effectLst/>
                        <a:latin typeface="Arial" pitchFamily="34" charset="0"/>
                        <a:cs typeface="Arial" pitchFamily="34" charset="0"/>
                      </a:endParaRPr>
                    </a:p>
                  </a:txBody>
                  <a:tcPr marL="3600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9A863">
                        <a:alpha val="69019"/>
                      </a:srgbClr>
                    </a:solidFill>
                  </a:tcPr>
                </a:tc>
              </a:tr>
              <a:tr h="656064">
                <a:tc>
                  <a:txBody>
                    <a:bodyPr/>
                    <a:lstStyle/>
                    <a:p>
                      <a:pPr marL="0" algn="ct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Наименование страховой компании</a:t>
                      </a:r>
                      <a:endParaRPr lang="ru-RU" sz="900" b="1" kern="1200" dirty="0">
                        <a:solidFill>
                          <a:srgbClr val="303B19"/>
                        </a:solidFill>
                        <a:latin typeface="Times New Roman" pitchFamily="18" charset="0"/>
                        <a:ea typeface="+mn-ea"/>
                        <a:cs typeface="Times New Roman" pitchFamily="18"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ctr" defTabSz="914400" rtl="0" eaLnBrk="1" fontAlgn="ctr" latinLnBrk="0" hangingPunct="1"/>
                      <a:r>
                        <a:rPr lang="ru-RU" sz="800" b="1" kern="1200" dirty="0">
                          <a:solidFill>
                            <a:srgbClr val="303B19"/>
                          </a:solidFill>
                          <a:latin typeface="Times New Roman" pitchFamily="18" charset="0"/>
                          <a:ea typeface="+mn-ea"/>
                          <a:cs typeface="Times New Roman" pitchFamily="18" charset="0"/>
                        </a:rPr>
                        <a:t>Сумма </a:t>
                      </a:r>
                      <a:r>
                        <a:rPr lang="ru-RU" sz="800" b="1" kern="1200" dirty="0" smtClean="0">
                          <a:solidFill>
                            <a:srgbClr val="303B19"/>
                          </a:solidFill>
                          <a:latin typeface="Times New Roman" pitchFamily="18" charset="0"/>
                          <a:ea typeface="+mn-ea"/>
                          <a:cs typeface="Times New Roman" pitchFamily="18" charset="0"/>
                        </a:rPr>
                        <a:t>полученной </a:t>
                      </a:r>
                      <a:r>
                        <a:rPr lang="ru-RU" sz="800" b="1" kern="1200" dirty="0">
                          <a:solidFill>
                            <a:srgbClr val="303B19"/>
                          </a:solidFill>
                          <a:latin typeface="Times New Roman" pitchFamily="18" charset="0"/>
                          <a:ea typeface="+mn-ea"/>
                          <a:cs typeface="Times New Roman" pitchFamily="18" charset="0"/>
                        </a:rPr>
                        <a:t>страховой </a:t>
                      </a:r>
                      <a:r>
                        <a:rPr lang="ru-RU" sz="800" b="1" kern="1200" dirty="0" smtClean="0">
                          <a:solidFill>
                            <a:srgbClr val="303B19"/>
                          </a:solidFill>
                          <a:latin typeface="Times New Roman" pitchFamily="18" charset="0"/>
                          <a:ea typeface="+mn-ea"/>
                          <a:cs typeface="Times New Roman" pitchFamily="18" charset="0"/>
                        </a:rPr>
                        <a:t>премии, млн. </a:t>
                      </a:r>
                      <a:r>
                        <a:rPr lang="ru-RU" sz="800" b="1" kern="1200" dirty="0">
                          <a:solidFill>
                            <a:srgbClr val="303B19"/>
                          </a:solidFill>
                          <a:latin typeface="Times New Roman" pitchFamily="18" charset="0"/>
                          <a:ea typeface="+mn-ea"/>
                          <a:cs typeface="Times New Roman" pitchFamily="18" charset="0"/>
                        </a:rPr>
                        <a:t>руб.</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ctr" defTabSz="914400" rtl="0" eaLnBrk="1" fontAlgn="ctr" latinLnBrk="0" hangingPunct="1"/>
                      <a:r>
                        <a:rPr lang="ru-RU" sz="800" b="1" kern="1200" dirty="0">
                          <a:solidFill>
                            <a:srgbClr val="303B19"/>
                          </a:solidFill>
                          <a:latin typeface="Times New Roman" pitchFamily="18" charset="0"/>
                          <a:ea typeface="+mn-ea"/>
                          <a:cs typeface="Times New Roman" pitchFamily="18" charset="0"/>
                        </a:rPr>
                        <a:t>Доля в общем объеме,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r>
              <a:tr h="20543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800" b="1" kern="1200" dirty="0" smtClean="0">
                          <a:solidFill>
                            <a:srgbClr val="303B19"/>
                          </a:solidFill>
                          <a:latin typeface="Times New Roman" pitchFamily="18" charset="0"/>
                          <a:ea typeface="+mn-ea"/>
                          <a:cs typeface="Times New Roman" pitchFamily="18" charset="0"/>
                        </a:rPr>
                        <a:t>ОАО "АльфаСтрахование"</a:t>
                      </a:r>
                    </a:p>
                  </a:txBody>
                  <a:tcPr marL="3600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170,4</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20,9</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r>
              <a:tr h="20543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800" b="1" kern="1200" dirty="0" smtClean="0">
                          <a:solidFill>
                            <a:srgbClr val="303B19"/>
                          </a:solidFill>
                          <a:latin typeface="Times New Roman" pitchFamily="18" charset="0"/>
                          <a:ea typeface="+mn-ea"/>
                          <a:cs typeface="Times New Roman" pitchFamily="18" charset="0"/>
                        </a:rPr>
                        <a:t>ООО "СО</a:t>
                      </a:r>
                      <a:r>
                        <a:rPr lang="ru-RU" sz="800" b="1" kern="1200" baseline="0" dirty="0" smtClean="0">
                          <a:solidFill>
                            <a:srgbClr val="303B19"/>
                          </a:solidFill>
                          <a:latin typeface="Times New Roman" pitchFamily="18" charset="0"/>
                          <a:ea typeface="+mn-ea"/>
                          <a:cs typeface="Times New Roman" pitchFamily="18" charset="0"/>
                        </a:rPr>
                        <a:t> </a:t>
                      </a:r>
                      <a:r>
                        <a:rPr lang="ru-RU" sz="800" b="1" kern="1200" dirty="0" smtClean="0">
                          <a:solidFill>
                            <a:srgbClr val="303B19"/>
                          </a:solidFill>
                          <a:latin typeface="Times New Roman" pitchFamily="18" charset="0"/>
                          <a:ea typeface="+mn-ea"/>
                          <a:cs typeface="Times New Roman" pitchFamily="18" charset="0"/>
                        </a:rPr>
                        <a:t>"</a:t>
                      </a:r>
                      <a:r>
                        <a:rPr lang="ru-RU" sz="800" b="1" kern="1200" baseline="0" dirty="0" smtClean="0">
                          <a:solidFill>
                            <a:srgbClr val="303B19"/>
                          </a:solidFill>
                          <a:latin typeface="Times New Roman" pitchFamily="18" charset="0"/>
                          <a:ea typeface="+mn-ea"/>
                          <a:cs typeface="Times New Roman" pitchFamily="18" charset="0"/>
                        </a:rPr>
                        <a:t>Купеческое</a:t>
                      </a:r>
                      <a:r>
                        <a:rPr lang="ru-RU" sz="800" b="1" kern="1200" dirty="0" smtClean="0">
                          <a:solidFill>
                            <a:srgbClr val="303B19"/>
                          </a:solidFill>
                          <a:latin typeface="Times New Roman" pitchFamily="18" charset="0"/>
                          <a:ea typeface="+mn-ea"/>
                          <a:cs typeface="Times New Roman" pitchFamily="18" charset="0"/>
                        </a:rPr>
                        <a:t>"</a:t>
                      </a:r>
                    </a:p>
                  </a:txBody>
                  <a:tcPr marL="3600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72,9</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9,0</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r>
              <a:tr h="248215">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800" b="1" kern="1200" dirty="0" smtClean="0">
                          <a:solidFill>
                            <a:srgbClr val="303B19"/>
                          </a:solidFill>
                          <a:latin typeface="Times New Roman" pitchFamily="18" charset="0"/>
                          <a:ea typeface="+mn-ea"/>
                          <a:cs typeface="Times New Roman" pitchFamily="18" charset="0"/>
                        </a:rPr>
                        <a:t>СОАО "ВСК"</a:t>
                      </a:r>
                    </a:p>
                  </a:txBody>
                  <a:tcPr marL="3600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66,1</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8,1</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r>
              <a:tr h="28069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800" b="1" kern="1200" dirty="0" smtClean="0">
                          <a:solidFill>
                            <a:srgbClr val="303B19"/>
                          </a:solidFill>
                          <a:latin typeface="Times New Roman" pitchFamily="18" charset="0"/>
                          <a:ea typeface="+mn-ea"/>
                          <a:cs typeface="Times New Roman" pitchFamily="18" charset="0"/>
                        </a:rPr>
                        <a:t>ОАО КСК "Поддержка. Иркутск"</a:t>
                      </a:r>
                    </a:p>
                  </a:txBody>
                  <a:tcPr marL="3600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62,4</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7,7</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alpha val="69020"/>
                      </a:schemeClr>
                    </a:solidFill>
                  </a:tcPr>
                </a:tc>
              </a:tr>
              <a:tr h="280694">
                <a:tc>
                  <a:txBody>
                    <a:bodyPr/>
                    <a:lstStyle/>
                    <a:p>
                      <a:pPr marL="0" algn="l" defTabSz="914400" rtl="0" eaLnBrk="1" fontAlgn="ctr" latinLnBrk="0" hangingPunct="1"/>
                      <a:r>
                        <a:rPr lang="ru-RU" sz="800" b="1" kern="1200" dirty="0" smtClean="0">
                          <a:solidFill>
                            <a:srgbClr val="303B19"/>
                          </a:solidFill>
                          <a:latin typeface="Times New Roman" pitchFamily="18" charset="0"/>
                          <a:ea typeface="+mn-ea"/>
                          <a:cs typeface="Times New Roman" pitchFamily="18" charset="0"/>
                        </a:rPr>
                        <a:t>ООО "Росгосстрах"</a:t>
                      </a:r>
                      <a:endParaRPr lang="ru-RU" sz="800" b="1" kern="1200" dirty="0">
                        <a:solidFill>
                          <a:srgbClr val="303B19"/>
                        </a:solidFill>
                        <a:latin typeface="Times New Roman" pitchFamily="18" charset="0"/>
                        <a:ea typeface="+mn-ea"/>
                        <a:cs typeface="Times New Roman" pitchFamily="18" charset="0"/>
                      </a:endParaRPr>
                    </a:p>
                  </a:txBody>
                  <a:tcPr marL="3600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62,4</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marL="0" algn="r" defTabSz="914400" rtl="0" eaLnBrk="1" fontAlgn="ctr" latinLnBrk="0" hangingPunct="1"/>
                      <a:r>
                        <a:rPr lang="ru-RU" sz="900" b="1" kern="1200" dirty="0" smtClean="0">
                          <a:solidFill>
                            <a:srgbClr val="303B19"/>
                          </a:solidFill>
                          <a:latin typeface="Times New Roman" pitchFamily="18" charset="0"/>
                          <a:ea typeface="+mn-ea"/>
                          <a:cs typeface="Times New Roman" pitchFamily="18" charset="0"/>
                        </a:rPr>
                        <a:t>7,7</a:t>
                      </a:r>
                      <a:endParaRPr lang="ru-RU" sz="900" b="1" kern="1200" dirty="0">
                        <a:solidFill>
                          <a:srgbClr val="303B19"/>
                        </a:solidFill>
                        <a:latin typeface="Times New Roman" pitchFamily="18" charset="0"/>
                        <a:ea typeface="+mn-ea"/>
                        <a:cs typeface="Times New Roman" pitchFamily="18" charset="0"/>
                      </a:endParaRPr>
                    </a:p>
                  </a:txBody>
                  <a:tcPr marL="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r>
            </a:tbl>
          </a:graphicData>
        </a:graphic>
      </p:graphicFrame>
      <p:sp>
        <p:nvSpPr>
          <p:cNvPr id="23" name="Прямоугольник 25"/>
          <p:cNvSpPr>
            <a:spLocks noChangeArrowheads="1"/>
          </p:cNvSpPr>
          <p:nvPr/>
        </p:nvSpPr>
        <p:spPr bwMode="auto">
          <a:xfrm>
            <a:off x="1019871" y="931947"/>
            <a:ext cx="4392489" cy="323165"/>
          </a:xfrm>
          <a:prstGeom prst="rect">
            <a:avLst/>
          </a:prstGeom>
          <a:noFill/>
          <a:ln w="9525">
            <a:noFill/>
            <a:miter lim="800000"/>
            <a:headEnd/>
            <a:tailEnd/>
          </a:ln>
        </p:spPr>
        <p:txBody>
          <a:bodyPr wrap="square" tIns="0">
            <a:spAutoFit/>
          </a:bodyPr>
          <a:lstStyle/>
          <a:p>
            <a:pPr algn="ctr"/>
            <a:r>
              <a:rPr lang="ru-RU" b="1" dirty="0">
                <a:solidFill>
                  <a:srgbClr val="303B19"/>
                </a:solidFill>
                <a:latin typeface="Times New Roman" pitchFamily="18" charset="0"/>
                <a:cs typeface="Times New Roman" pitchFamily="18" charset="0"/>
              </a:rPr>
              <a:t>Участники рынка в 2014 году</a:t>
            </a:r>
          </a:p>
        </p:txBody>
      </p:sp>
      <p:sp>
        <p:nvSpPr>
          <p:cNvPr id="24" name="Прямоугольник 25"/>
          <p:cNvSpPr>
            <a:spLocks noChangeArrowheads="1"/>
          </p:cNvSpPr>
          <p:nvPr/>
        </p:nvSpPr>
        <p:spPr bwMode="auto">
          <a:xfrm>
            <a:off x="1013577" y="3921849"/>
            <a:ext cx="4499992" cy="584775"/>
          </a:xfrm>
          <a:prstGeom prst="rect">
            <a:avLst/>
          </a:prstGeom>
          <a:noFill/>
          <a:ln w="9525">
            <a:noFill/>
            <a:miter lim="800000"/>
            <a:headEnd/>
            <a:tailEnd/>
          </a:ln>
        </p:spPr>
        <p:txBody>
          <a:bodyPr wrap="square">
            <a:spAutoFit/>
          </a:bodyPr>
          <a:lstStyle/>
          <a:p>
            <a:pPr algn="ctr"/>
            <a:r>
              <a:rPr lang="ru-RU" sz="1600" b="1" dirty="0">
                <a:solidFill>
                  <a:srgbClr val="303B19"/>
                </a:solidFill>
                <a:latin typeface="Times New Roman" pitchFamily="18" charset="0"/>
                <a:cs typeface="Times New Roman" pitchFamily="18" charset="0"/>
              </a:rPr>
              <a:t>Всего застраховано 4,3 млн. условных голов</a:t>
            </a:r>
          </a:p>
          <a:p>
            <a:pPr algn="ctr"/>
            <a:r>
              <a:rPr lang="ru-RU" sz="1600" b="1" dirty="0">
                <a:solidFill>
                  <a:srgbClr val="303B19"/>
                </a:solidFill>
                <a:latin typeface="Times New Roman" pitchFamily="18" charset="0"/>
                <a:cs typeface="Times New Roman" pitchFamily="18" charset="0"/>
              </a:rPr>
              <a:t>или 16,6% от общего поголовья животных </a:t>
            </a:r>
          </a:p>
        </p:txBody>
      </p:sp>
      <p:graphicFrame>
        <p:nvGraphicFramePr>
          <p:cNvPr id="25" name="Group 58"/>
          <p:cNvGraphicFramePr>
            <a:graphicFrameLocks noGrp="1"/>
          </p:cNvGraphicFramePr>
          <p:nvPr>
            <p:extLst>
              <p:ext uri="{D42A27DB-BD31-4B8C-83A1-F6EECF244321}">
                <p14:modId xmlns:p14="http://schemas.microsoft.com/office/powerpoint/2010/main" val="846281045"/>
              </p:ext>
            </p:extLst>
          </p:nvPr>
        </p:nvGraphicFramePr>
        <p:xfrm>
          <a:off x="640814" y="4731103"/>
          <a:ext cx="4997075" cy="917490"/>
        </p:xfrm>
        <a:graphic>
          <a:graphicData uri="http://schemas.openxmlformats.org/drawingml/2006/table">
            <a:tbl>
              <a:tblPr>
                <a:tableStyleId>{69C7853C-536D-4A76-A0AE-DD22124D55A5}</a:tableStyleId>
              </a:tblPr>
              <a:tblGrid>
                <a:gridCol w="3465637"/>
                <a:gridCol w="1531438"/>
              </a:tblGrid>
              <a:tr h="305830">
                <a:tc>
                  <a:txBody>
                    <a:bodyPr/>
                    <a:lstStyle/>
                    <a:p>
                      <a:pPr marL="0" lvl="0" algn="l" defTabSz="914400" rtl="0" eaLnBrk="1" fontAlgn="ctr" latinLnBrk="0" hangingPunct="1"/>
                      <a:r>
                        <a:rPr lang="ru-RU" sz="1400" b="1" kern="1200" dirty="0" smtClean="0">
                          <a:solidFill>
                            <a:srgbClr val="303B19"/>
                          </a:solidFill>
                          <a:latin typeface="Times New Roman" pitchFamily="18" charset="0"/>
                          <a:ea typeface="+mn-ea"/>
                          <a:cs typeface="Times New Roman" pitchFamily="18" charset="0"/>
                        </a:rPr>
                        <a:t>Страховой</a:t>
                      </a:r>
                      <a:r>
                        <a:rPr lang="ru-RU" sz="1400" b="1" kern="1200" baseline="0" dirty="0" smtClean="0">
                          <a:solidFill>
                            <a:srgbClr val="303B19"/>
                          </a:solidFill>
                          <a:latin typeface="Times New Roman" pitchFamily="18" charset="0"/>
                          <a:ea typeface="+mn-ea"/>
                          <a:cs typeface="Times New Roman" pitchFamily="18" charset="0"/>
                        </a:rPr>
                        <a:t> тариф*</a:t>
                      </a:r>
                      <a:endParaRPr lang="ru-RU" sz="1400" b="1" kern="1200" dirty="0">
                        <a:solidFill>
                          <a:srgbClr val="303B19"/>
                        </a:solidFill>
                        <a:latin typeface="Times New Roman" pitchFamily="18" charset="0"/>
                        <a:ea typeface="+mn-ea"/>
                        <a:cs typeface="Times New Roman" pitchFamily="18" charset="0"/>
                      </a:endParaRPr>
                    </a:p>
                  </a:txBody>
                  <a:tcPr marL="144000" marR="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60000"/>
                        <a:lumOff val="40000"/>
                        <a:alpha val="69020"/>
                      </a:schemeClr>
                    </a:solidFill>
                  </a:tcPr>
                </a:tc>
                <a:tc>
                  <a:txBody>
                    <a:bodyPr/>
                    <a:lstStyle/>
                    <a:p>
                      <a:pPr algn="r" fontAlgn="ctr"/>
                      <a:r>
                        <a:rPr lang="ru-RU" sz="1400" b="1" kern="1200" dirty="0" smtClean="0">
                          <a:solidFill>
                            <a:srgbClr val="303B19"/>
                          </a:solidFill>
                          <a:latin typeface="Times New Roman" pitchFamily="18" charset="0"/>
                          <a:ea typeface="+mn-ea"/>
                          <a:cs typeface="Times New Roman" pitchFamily="18" charset="0"/>
                        </a:rPr>
                        <a:t>1,21%</a:t>
                      </a:r>
                      <a:endParaRPr lang="ru-RU" sz="1400" b="1" kern="1200" dirty="0">
                        <a:solidFill>
                          <a:srgbClr val="303B19"/>
                        </a:solidFill>
                        <a:latin typeface="Times New Roman" pitchFamily="18" charset="0"/>
                        <a:ea typeface="+mn-ea"/>
                        <a:cs typeface="Times New Roman" pitchFamily="18" charset="0"/>
                      </a:endParaRPr>
                    </a:p>
                  </a:txBody>
                  <a:tcPr marL="9525" marR="108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60000"/>
                        <a:lumOff val="40000"/>
                        <a:alpha val="69020"/>
                      </a:schemeClr>
                    </a:solidFill>
                  </a:tcPr>
                </a:tc>
              </a:tr>
              <a:tr h="305830">
                <a:tc>
                  <a:txBody>
                    <a:bodyPr/>
                    <a:lstStyle/>
                    <a:p>
                      <a:pPr marL="0" lvl="0" algn="l" defTabSz="914400" rtl="0" eaLnBrk="1" fontAlgn="ctr" latinLnBrk="0" hangingPunct="1"/>
                      <a:r>
                        <a:rPr lang="ru-RU" sz="1400" b="1" kern="1200" dirty="0" smtClean="0">
                          <a:solidFill>
                            <a:srgbClr val="303B19"/>
                          </a:solidFill>
                          <a:latin typeface="Times New Roman" pitchFamily="18" charset="0"/>
                          <a:ea typeface="+mn-ea"/>
                          <a:cs typeface="Times New Roman" pitchFamily="18" charset="0"/>
                        </a:rPr>
                        <a:t>Страховая сумма</a:t>
                      </a:r>
                      <a:endParaRPr lang="ru-RU" sz="1400" b="1" kern="1200" dirty="0">
                        <a:solidFill>
                          <a:srgbClr val="303B19"/>
                        </a:solidFill>
                        <a:latin typeface="Times New Roman" pitchFamily="18" charset="0"/>
                        <a:ea typeface="+mn-ea"/>
                        <a:cs typeface="Times New Roman" pitchFamily="18" charset="0"/>
                      </a:endParaRPr>
                    </a:p>
                  </a:txBody>
                  <a:tcPr marL="144000" marR="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c>
                  <a:txBody>
                    <a:bodyPr/>
                    <a:lstStyle/>
                    <a:p>
                      <a:pPr algn="r" fontAlgn="ctr"/>
                      <a:r>
                        <a:rPr lang="ru-RU" sz="1400" b="1" kern="1200" dirty="0" smtClean="0">
                          <a:solidFill>
                            <a:srgbClr val="303B19"/>
                          </a:solidFill>
                          <a:latin typeface="Times New Roman" pitchFamily="18" charset="0"/>
                          <a:ea typeface="+mn-ea"/>
                          <a:cs typeface="Times New Roman" pitchFamily="18" charset="0"/>
                        </a:rPr>
                        <a:t>70,1 млрд. руб.</a:t>
                      </a:r>
                      <a:endParaRPr lang="ru-RU" sz="1400" b="1" kern="1200" dirty="0">
                        <a:solidFill>
                          <a:srgbClr val="303B19"/>
                        </a:solidFill>
                        <a:latin typeface="Times New Roman" pitchFamily="18" charset="0"/>
                        <a:ea typeface="+mn-ea"/>
                        <a:cs typeface="Times New Roman" pitchFamily="18" charset="0"/>
                      </a:endParaRPr>
                    </a:p>
                  </a:txBody>
                  <a:tcPr marL="9525" marR="108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4E9E9"/>
                    </a:solidFill>
                  </a:tcPr>
                </a:tc>
              </a:tr>
              <a:tr h="305830">
                <a:tc>
                  <a:txBody>
                    <a:bodyPr/>
                    <a:lstStyle/>
                    <a:p>
                      <a:pPr marL="0" lvl="0" algn="l" defTabSz="914400" rtl="0" eaLnBrk="1" fontAlgn="ctr" latinLnBrk="0" hangingPunct="1"/>
                      <a:r>
                        <a:rPr lang="ru-RU" sz="1400" b="1" kern="1200" dirty="0" smtClean="0">
                          <a:solidFill>
                            <a:srgbClr val="303B19"/>
                          </a:solidFill>
                          <a:latin typeface="Times New Roman" pitchFamily="18" charset="0"/>
                          <a:ea typeface="+mn-ea"/>
                          <a:cs typeface="Times New Roman" pitchFamily="18" charset="0"/>
                        </a:rPr>
                        <a:t>Количество</a:t>
                      </a:r>
                      <a:r>
                        <a:rPr lang="ru-RU" sz="1400" b="1" kern="1200" baseline="0" dirty="0" smtClean="0">
                          <a:solidFill>
                            <a:srgbClr val="303B19"/>
                          </a:solidFill>
                          <a:latin typeface="Times New Roman" pitchFamily="18" charset="0"/>
                          <a:ea typeface="+mn-ea"/>
                          <a:cs typeface="Times New Roman" pitchFamily="18" charset="0"/>
                        </a:rPr>
                        <a:t> заключенных договоров</a:t>
                      </a:r>
                      <a:endParaRPr lang="ru-RU" sz="1400" b="1" kern="1200" dirty="0">
                        <a:solidFill>
                          <a:srgbClr val="303B19"/>
                        </a:solidFill>
                        <a:latin typeface="Times New Roman" pitchFamily="18" charset="0"/>
                        <a:ea typeface="+mn-ea"/>
                        <a:cs typeface="Times New Roman" pitchFamily="18" charset="0"/>
                      </a:endParaRPr>
                    </a:p>
                  </a:txBody>
                  <a:tcPr marL="144000" marR="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60000"/>
                        <a:lumOff val="40000"/>
                        <a:alpha val="69020"/>
                      </a:schemeClr>
                    </a:solidFill>
                  </a:tcPr>
                </a:tc>
                <a:tc>
                  <a:txBody>
                    <a:bodyPr/>
                    <a:lstStyle/>
                    <a:p>
                      <a:pPr algn="r" fontAlgn="ctr"/>
                      <a:r>
                        <a:rPr lang="ru-RU" sz="1400" b="1" kern="1200" dirty="0" smtClean="0">
                          <a:solidFill>
                            <a:srgbClr val="303B19"/>
                          </a:solidFill>
                          <a:latin typeface="Times New Roman" pitchFamily="18" charset="0"/>
                          <a:ea typeface="+mn-ea"/>
                          <a:cs typeface="Times New Roman" pitchFamily="18" charset="0"/>
                        </a:rPr>
                        <a:t>567 шт.</a:t>
                      </a:r>
                      <a:endParaRPr lang="ru-RU" sz="1400" b="1" kern="1200" dirty="0">
                        <a:solidFill>
                          <a:srgbClr val="303B19"/>
                        </a:solidFill>
                        <a:latin typeface="Times New Roman" pitchFamily="18" charset="0"/>
                        <a:ea typeface="+mn-ea"/>
                        <a:cs typeface="Times New Roman" pitchFamily="18" charset="0"/>
                      </a:endParaRPr>
                    </a:p>
                  </a:txBody>
                  <a:tcPr marL="9525" marR="108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60000"/>
                        <a:lumOff val="40000"/>
                        <a:alpha val="69020"/>
                      </a:schemeClr>
                    </a:solidFill>
                  </a:tcPr>
                </a:tc>
              </a:tr>
            </a:tbl>
          </a:graphicData>
        </a:graphic>
      </p:graphicFrame>
      <p:sp>
        <p:nvSpPr>
          <p:cNvPr id="26" name="TextBox 25"/>
          <p:cNvSpPr txBox="1"/>
          <p:nvPr/>
        </p:nvSpPr>
        <p:spPr>
          <a:xfrm>
            <a:off x="6414072" y="1196862"/>
            <a:ext cx="4499992" cy="1131079"/>
          </a:xfrm>
          <a:prstGeom prst="rect">
            <a:avLst/>
          </a:prstGeom>
          <a:noFill/>
          <a:ln w="9525">
            <a:noFill/>
            <a:miter lim="800000"/>
            <a:headEnd/>
            <a:tailEnd/>
          </a:ln>
        </p:spPr>
        <p:txBody>
          <a:bodyPr wrap="square" lIns="36000" rIns="36000">
            <a:spAutoFit/>
          </a:bodyPr>
          <a:lstStyle>
            <a:defPPr>
              <a:defRPr lang="ru-RU"/>
            </a:defPPr>
            <a:lvl1pPr algn="ctr">
              <a:defRPr sz="1500" b="1">
                <a:solidFill>
                  <a:srgbClr val="303B19"/>
                </a:solidFill>
                <a:latin typeface="Times New Roman" pitchFamily="18" charset="0"/>
                <a:cs typeface="Times New Roman" pitchFamily="18" charset="0"/>
              </a:defRPr>
            </a:lvl1pPr>
          </a:lstStyle>
          <a:p>
            <a:pPr>
              <a:lnSpc>
                <a:spcPct val="150000"/>
              </a:lnSpc>
            </a:pPr>
            <a:r>
              <a:rPr lang="ru-RU" dirty="0" smtClean="0"/>
              <a:t>Использовано </a:t>
            </a:r>
            <a:r>
              <a:rPr lang="ru-RU" dirty="0"/>
              <a:t>средств федерального бюджета в 2014 г. </a:t>
            </a:r>
            <a:r>
              <a:rPr lang="ru-RU" dirty="0" smtClean="0"/>
              <a:t>- 291,3 </a:t>
            </a:r>
            <a:r>
              <a:rPr lang="ru-RU" dirty="0"/>
              <a:t>млн. руб. </a:t>
            </a:r>
          </a:p>
          <a:p>
            <a:pPr>
              <a:lnSpc>
                <a:spcPct val="150000"/>
              </a:lnSpc>
            </a:pPr>
            <a:r>
              <a:rPr lang="ru-RU" dirty="0"/>
              <a:t>или </a:t>
            </a:r>
            <a:r>
              <a:rPr lang="ru-RU" dirty="0" smtClean="0"/>
              <a:t>63 % </a:t>
            </a:r>
            <a:r>
              <a:rPr lang="ru-RU" dirty="0"/>
              <a:t>от предусмотренного в бюджете</a:t>
            </a:r>
          </a:p>
        </p:txBody>
      </p:sp>
      <p:sp>
        <p:nvSpPr>
          <p:cNvPr id="31" name="TextBox 30"/>
          <p:cNvSpPr txBox="1"/>
          <p:nvPr/>
        </p:nvSpPr>
        <p:spPr>
          <a:xfrm>
            <a:off x="935200" y="5761195"/>
            <a:ext cx="3704729" cy="169277"/>
          </a:xfrm>
          <a:prstGeom prst="rect">
            <a:avLst/>
          </a:prstGeom>
          <a:noFill/>
        </p:spPr>
        <p:txBody>
          <a:bodyPr wrap="square" tIns="0" bIns="0" rtlCol="0">
            <a:spAutoFit/>
          </a:bodyPr>
          <a:lstStyle/>
          <a:p>
            <a:r>
              <a:rPr lang="ru-RU" sz="1100" dirty="0"/>
              <a:t>* - </a:t>
            </a:r>
            <a:r>
              <a:rPr lang="ru-RU" sz="900" b="1" dirty="0">
                <a:solidFill>
                  <a:srgbClr val="303B19"/>
                </a:solidFill>
                <a:latin typeface="Times New Roman" pitchFamily="18" charset="0"/>
                <a:cs typeface="Times New Roman" pitchFamily="18" charset="0"/>
              </a:rPr>
              <a:t>среднее значение</a:t>
            </a:r>
          </a:p>
        </p:txBody>
      </p:sp>
      <p:sp>
        <p:nvSpPr>
          <p:cNvPr id="36" name="Прямоугольник 24"/>
          <p:cNvSpPr>
            <a:spLocks noChangeArrowheads="1"/>
          </p:cNvSpPr>
          <p:nvPr/>
        </p:nvSpPr>
        <p:spPr bwMode="auto">
          <a:xfrm>
            <a:off x="6120675" y="2896423"/>
            <a:ext cx="48244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ru-RU" altLang="ru-RU" sz="1400" b="1" dirty="0">
                <a:solidFill>
                  <a:srgbClr val="303B19"/>
                </a:solidFill>
                <a:latin typeface="Times New Roman" panose="02020603050405020304" pitchFamily="18" charset="0"/>
                <a:cs typeface="Times New Roman" panose="02020603050405020304" pitchFamily="18" charset="0"/>
              </a:rPr>
              <a:t>Распределение субсидий в области животноводства, утвержденное распоряжением </a:t>
            </a:r>
            <a:r>
              <a:rPr lang="ru-RU" altLang="ru-RU" sz="1400" b="1" dirty="0" smtClean="0">
                <a:solidFill>
                  <a:srgbClr val="303B19"/>
                </a:solidFill>
                <a:latin typeface="Times New Roman" panose="02020603050405020304" pitchFamily="18" charset="0"/>
                <a:cs typeface="Times New Roman" panose="02020603050405020304" pitchFamily="18" charset="0"/>
              </a:rPr>
              <a:t>Правительства </a:t>
            </a:r>
            <a:r>
              <a:rPr lang="ru-RU" altLang="ru-RU" sz="1400" b="1" dirty="0">
                <a:solidFill>
                  <a:srgbClr val="303B19"/>
                </a:solidFill>
                <a:latin typeface="Times New Roman" panose="02020603050405020304" pitchFamily="18" charset="0"/>
                <a:cs typeface="Times New Roman" panose="02020603050405020304" pitchFamily="18" charset="0"/>
              </a:rPr>
              <a:t>РФ от 10 февраля 2015 № 194-р</a:t>
            </a:r>
          </a:p>
        </p:txBody>
      </p:sp>
      <p:graphicFrame>
        <p:nvGraphicFramePr>
          <p:cNvPr id="37" name="Group 58"/>
          <p:cNvGraphicFramePr>
            <a:graphicFrameLocks noGrp="1"/>
          </p:cNvGraphicFramePr>
          <p:nvPr>
            <p:extLst>
              <p:ext uri="{D42A27DB-BD31-4B8C-83A1-F6EECF244321}">
                <p14:modId xmlns:p14="http://schemas.microsoft.com/office/powerpoint/2010/main" val="234006622"/>
              </p:ext>
            </p:extLst>
          </p:nvPr>
        </p:nvGraphicFramePr>
        <p:xfrm>
          <a:off x="6548055" y="3704400"/>
          <a:ext cx="3977233" cy="2372779"/>
        </p:xfrm>
        <a:graphic>
          <a:graphicData uri="http://schemas.openxmlformats.org/drawingml/2006/table">
            <a:tbl>
              <a:tblPr firstRow="1" bandRow="1">
                <a:tableStyleId>{69C7853C-536D-4A76-A0AE-DD22124D55A5}</a:tableStyleId>
              </a:tblPr>
              <a:tblGrid>
                <a:gridCol w="2431632"/>
                <a:gridCol w="1545601"/>
              </a:tblGrid>
              <a:tr h="509064">
                <a:tc>
                  <a:txBody>
                    <a:bodyPr/>
                    <a:lstStyle/>
                    <a:p>
                      <a:pPr algn="ctr" fontAlgn="ctr"/>
                      <a:endParaRPr lang="ru-RU" sz="1200" b="1" i="0" u="none" strike="noStrike" dirty="0">
                        <a:solidFill>
                          <a:schemeClr val="bg1"/>
                        </a:solidFill>
                        <a:effectLst>
                          <a:outerShdw blurRad="38100" dist="38100" dir="2700000" algn="tl">
                            <a:srgbClr val="000000">
                              <a:alpha val="43137"/>
                            </a:srgbClr>
                          </a:outerShdw>
                        </a:effectLst>
                        <a:latin typeface="Times New Roman" panose="02020603050405020304" pitchFamily="18"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50000"/>
                        <a:alpha val="69020"/>
                      </a:schemeClr>
                    </a:solidFill>
                  </a:tcPr>
                </a:tc>
                <a:tc>
                  <a:txBody>
                    <a:bodyPr/>
                    <a:lstStyle/>
                    <a:p>
                      <a:pPr algn="ctr" fontAlgn="ctr"/>
                      <a:r>
                        <a:rPr lang="ru-RU" sz="1000" b="1" i="0" u="none" strike="noStrike" dirty="0" smtClean="0">
                          <a:solidFill>
                            <a:schemeClr val="bg1"/>
                          </a:solidFill>
                          <a:effectLst>
                            <a:outerShdw blurRad="38100" dist="38100" dir="2700000" algn="tl">
                              <a:srgbClr val="000000">
                                <a:alpha val="43137"/>
                              </a:srgbClr>
                            </a:outerShdw>
                          </a:effectLst>
                          <a:latin typeface="Times New Roman" panose="02020603050405020304" pitchFamily="18" charset="0"/>
                        </a:rPr>
                        <a:t>Размер субсидий из</a:t>
                      </a:r>
                      <a:r>
                        <a:rPr lang="ru-RU" sz="1000" b="1" i="0" u="none" strike="noStrik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rPr>
                        <a:t> федерального бюджета</a:t>
                      </a:r>
                      <a:r>
                        <a:rPr lang="ru-RU" sz="1000" b="1" i="0" u="none" strike="noStrike" dirty="0" smtClean="0">
                          <a:solidFill>
                            <a:schemeClr val="bg1"/>
                          </a:solidFill>
                          <a:effectLst>
                            <a:outerShdw blurRad="38100" dist="38100" dir="2700000" algn="tl">
                              <a:srgbClr val="000000">
                                <a:alpha val="43137"/>
                              </a:srgbClr>
                            </a:outerShdw>
                          </a:effectLst>
                          <a:latin typeface="Times New Roman" panose="02020603050405020304" pitchFamily="18" charset="0"/>
                        </a:rPr>
                        <a:t> (тыс. рублей)</a:t>
                      </a:r>
                      <a:endParaRPr lang="ru-RU" sz="1000" b="1" i="0" u="none" strike="noStrike" dirty="0">
                        <a:solidFill>
                          <a:schemeClr val="bg1"/>
                        </a:solidFill>
                        <a:effectLst>
                          <a:outerShdw blurRad="38100" dist="38100" dir="2700000" algn="tl">
                            <a:srgbClr val="000000">
                              <a:alpha val="43137"/>
                            </a:srgbClr>
                          </a:outerShdw>
                        </a:effectLst>
                        <a:latin typeface="Times New Roman" panose="02020603050405020304" pitchFamily="18"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50000"/>
                        <a:alpha val="69020"/>
                      </a:schemeClr>
                    </a:solidFill>
                  </a:tcPr>
                </a:tc>
              </a:tr>
              <a:tr h="26923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РОССИЙСКАЯ </a:t>
                      </a:r>
                      <a:r>
                        <a:rPr lang="ru-RU" sz="1100" b="1" kern="1200" dirty="0" smtClean="0">
                          <a:solidFill>
                            <a:srgbClr val="303B19"/>
                          </a:solidFill>
                          <a:latin typeface="Times New Roman" pitchFamily="18" charset="0"/>
                          <a:ea typeface="+mn-ea"/>
                          <a:cs typeface="Times New Roman" pitchFamily="18" charset="0"/>
                        </a:rPr>
                        <a:t>ФЕДЕРАЦИЯ</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1 425 000,0</a:t>
                      </a:r>
                    </a:p>
                  </a:txBody>
                  <a:tcPr marL="9525" marR="10800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r>
              <a:tr h="10664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Центральный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383 812,9</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r>
              <a:tr h="145503">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Северо-Западный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86 542,2</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r>
              <a:tr h="11235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Южный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144 692,5</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r>
              <a:tr h="79205">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Северо-Кавказский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128 663,7</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r>
              <a:tr h="11806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Приволжский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317 191,1</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r>
              <a:tr h="84915">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Уральский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80 098,5</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r>
              <a:tr h="12377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Сибирский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228 850,6</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r>
              <a:tr h="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Дальневосточный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43 171,4</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69020"/>
                      </a:schemeClr>
                    </a:solidFill>
                  </a:tcPr>
                </a:tc>
              </a:tr>
              <a:tr h="170901">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Крымский </a:t>
                      </a:r>
                      <a:r>
                        <a:rPr lang="ru-RU" sz="1100" b="1" kern="1200" dirty="0" smtClean="0">
                          <a:solidFill>
                            <a:srgbClr val="303B19"/>
                          </a:solidFill>
                          <a:latin typeface="Times New Roman" pitchFamily="18" charset="0"/>
                          <a:ea typeface="+mn-ea"/>
                          <a:cs typeface="Times New Roman" pitchFamily="18" charset="0"/>
                        </a:rPr>
                        <a:t>ФО</a:t>
                      </a:r>
                      <a:endParaRPr lang="ru-RU" sz="1100" b="1" kern="1200" dirty="0">
                        <a:solidFill>
                          <a:srgbClr val="303B19"/>
                        </a:solidFill>
                        <a:latin typeface="Times New Roman" pitchFamily="18" charset="0"/>
                        <a:ea typeface="+mn-ea"/>
                        <a:cs typeface="Times New Roman" pitchFamily="18" charset="0"/>
                      </a:endParaRPr>
                    </a:p>
                  </a:txBody>
                  <a:tcPr marL="108000"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100" b="1" kern="1200" dirty="0">
                          <a:solidFill>
                            <a:srgbClr val="303B19"/>
                          </a:solidFill>
                          <a:latin typeface="Times New Roman" pitchFamily="18" charset="0"/>
                          <a:ea typeface="+mn-ea"/>
                          <a:cs typeface="Times New Roman" pitchFamily="18" charset="0"/>
                        </a:rPr>
                        <a:t>11 977,1</a:t>
                      </a:r>
                    </a:p>
                  </a:txBody>
                  <a:tcPr marL="9525" marR="108000"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E9E9"/>
                    </a:solidFill>
                  </a:tcPr>
                </a:tc>
              </a:tr>
            </a:tbl>
          </a:graphicData>
        </a:graphic>
      </p:graphicFrame>
      <p:grpSp>
        <p:nvGrpSpPr>
          <p:cNvPr id="38" name="Группа 9"/>
          <p:cNvGrpSpPr>
            <a:grpSpLocks/>
          </p:cNvGrpSpPr>
          <p:nvPr/>
        </p:nvGrpSpPr>
        <p:grpSpPr bwMode="auto">
          <a:xfrm>
            <a:off x="1524000" y="6403975"/>
            <a:ext cx="9144000" cy="352960"/>
            <a:chOff x="0" y="6381432"/>
            <a:chExt cx="9144000" cy="362866"/>
          </a:xfrm>
        </p:grpSpPr>
        <p:sp>
          <p:nvSpPr>
            <p:cNvPr id="39" name="Прямоугольник 13"/>
            <p:cNvSpPr>
              <a:spLocks noChangeArrowheads="1"/>
            </p:cNvSpPr>
            <p:nvPr/>
          </p:nvSpPr>
          <p:spPr bwMode="auto">
            <a:xfrm>
              <a:off x="0" y="6436702"/>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40" name="Прямая соединительная линия 39"/>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44" name="Овал 43"/>
          <p:cNvSpPr/>
          <p:nvPr/>
        </p:nvSpPr>
        <p:spPr bwMode="auto">
          <a:xfrm>
            <a:off x="1746251" y="6426201"/>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8</a:t>
            </a:r>
            <a:endParaRPr lang="ru-RU" sz="1200" b="1" dirty="0">
              <a:latin typeface="Times New Roman" pitchFamily="18" charset="0"/>
              <a:cs typeface="Times New Roman" pitchFamily="18" charset="0"/>
            </a:endParaRPr>
          </a:p>
        </p:txBody>
      </p:sp>
      <p:pic>
        <p:nvPicPr>
          <p:cNvPr id="45" name="Picture 5" descr="Z:\IT\логотип.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582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Овал 12"/>
          <p:cNvSpPr/>
          <p:nvPr/>
        </p:nvSpPr>
        <p:spPr>
          <a:xfrm>
            <a:off x="2264471" y="1543732"/>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2</a:t>
            </a:r>
          </a:p>
        </p:txBody>
      </p:sp>
      <p:sp>
        <p:nvSpPr>
          <p:cNvPr id="14" name="Блок-схема: альтернативный процесс 13"/>
          <p:cNvSpPr/>
          <p:nvPr/>
        </p:nvSpPr>
        <p:spPr>
          <a:xfrm>
            <a:off x="2978039" y="998436"/>
            <a:ext cx="6277197" cy="469900"/>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rgbClr val="303B19"/>
                </a:solidFill>
                <a:latin typeface="Times New Roman" pitchFamily="18" charset="0"/>
                <a:cs typeface="Times New Roman" pitchFamily="18" charset="0"/>
              </a:rPr>
              <a:t>крупный рогатый скот (буйволы, быки, волы, коровы, яки</a:t>
            </a:r>
            <a:r>
              <a:rPr lang="ru-RU" sz="1600" b="1" dirty="0" smtClean="0">
                <a:solidFill>
                  <a:srgbClr val="303B19"/>
                </a:solidFill>
                <a:latin typeface="Times New Roman" pitchFamily="18" charset="0"/>
                <a:cs typeface="Times New Roman" pitchFamily="18" charset="0"/>
              </a:rPr>
              <a:t>)</a:t>
            </a:r>
            <a:endParaRPr lang="ru-RU" sz="1600" b="1" dirty="0">
              <a:solidFill>
                <a:srgbClr val="303B19"/>
              </a:solidFill>
              <a:latin typeface="Times New Roman" pitchFamily="18" charset="0"/>
              <a:cs typeface="Times New Roman" pitchFamily="18" charset="0"/>
            </a:endParaRPr>
          </a:p>
        </p:txBody>
      </p:sp>
      <p:sp>
        <p:nvSpPr>
          <p:cNvPr id="15" name="Овал 14"/>
          <p:cNvSpPr/>
          <p:nvPr/>
        </p:nvSpPr>
        <p:spPr>
          <a:xfrm>
            <a:off x="2264471" y="2139230"/>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3</a:t>
            </a:r>
          </a:p>
        </p:txBody>
      </p:sp>
      <p:sp>
        <p:nvSpPr>
          <p:cNvPr id="16" name="Блок-схема: альтернативный процесс 15"/>
          <p:cNvSpPr/>
          <p:nvPr/>
        </p:nvSpPr>
        <p:spPr>
          <a:xfrm>
            <a:off x="2978041" y="2070198"/>
            <a:ext cx="6277195" cy="458134"/>
          </a:xfrm>
          <a:prstGeom prst="flowChartAlternateProcess">
            <a:avLst/>
          </a:prstGeom>
          <a:solidFill>
            <a:schemeClr val="accent3">
              <a:lumMod val="20000"/>
              <a:lumOff val="8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a:spcBef>
                <a:spcPct val="20000"/>
              </a:spcBef>
            </a:pPr>
            <a:r>
              <a:rPr lang="ru-RU" sz="1600" b="1" dirty="0" smtClean="0">
                <a:solidFill>
                  <a:srgbClr val="303B19"/>
                </a:solidFill>
                <a:latin typeface="Times New Roman" pitchFamily="18" charset="0"/>
                <a:cs typeface="Times New Roman" pitchFamily="18" charset="0"/>
              </a:rPr>
              <a:t>свиньи</a:t>
            </a:r>
            <a:endParaRPr lang="ru-RU" sz="1600" b="1" dirty="0">
              <a:solidFill>
                <a:srgbClr val="303B19"/>
              </a:solidFill>
              <a:latin typeface="Times New Roman" pitchFamily="18" charset="0"/>
              <a:cs typeface="Times New Roman" pitchFamily="18" charset="0"/>
            </a:endParaRPr>
          </a:p>
        </p:txBody>
      </p:sp>
      <p:sp>
        <p:nvSpPr>
          <p:cNvPr id="17" name="Овал 16"/>
          <p:cNvSpPr/>
          <p:nvPr/>
        </p:nvSpPr>
        <p:spPr>
          <a:xfrm>
            <a:off x="2264848" y="2679616"/>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4</a:t>
            </a:r>
          </a:p>
        </p:txBody>
      </p:sp>
      <p:sp>
        <p:nvSpPr>
          <p:cNvPr id="18" name="Блок-схема: альтернативный процесс 17"/>
          <p:cNvSpPr/>
          <p:nvPr/>
        </p:nvSpPr>
        <p:spPr>
          <a:xfrm>
            <a:off x="2978039" y="2605434"/>
            <a:ext cx="6277197" cy="469900"/>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лошади, лошаки, мулы, </a:t>
            </a:r>
            <a:r>
              <a:rPr lang="ru-RU" sz="1600" b="1" dirty="0" smtClean="0">
                <a:solidFill>
                  <a:srgbClr val="303B19"/>
                </a:solidFill>
                <a:latin typeface="Times New Roman" pitchFamily="18" charset="0"/>
                <a:cs typeface="Times New Roman" pitchFamily="18" charset="0"/>
              </a:rPr>
              <a:t>ослы</a:t>
            </a:r>
            <a:endParaRPr lang="ru-RU" sz="1600" b="1" dirty="0">
              <a:solidFill>
                <a:srgbClr val="303B19"/>
              </a:solidFill>
              <a:latin typeface="Times New Roman" pitchFamily="18" charset="0"/>
              <a:cs typeface="Times New Roman" pitchFamily="18" charset="0"/>
            </a:endParaRPr>
          </a:p>
        </p:txBody>
      </p:sp>
      <p:sp>
        <p:nvSpPr>
          <p:cNvPr id="19" name="Блок-схема: альтернативный процесс 18"/>
          <p:cNvSpPr/>
          <p:nvPr/>
        </p:nvSpPr>
        <p:spPr>
          <a:xfrm>
            <a:off x="2978039" y="1552570"/>
            <a:ext cx="6277198" cy="434462"/>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мелкий рогатый скот (козы, овцы</a:t>
            </a:r>
            <a:r>
              <a:rPr lang="ru-RU" sz="1600" b="1" dirty="0" smtClean="0">
                <a:solidFill>
                  <a:srgbClr val="303B19"/>
                </a:solidFill>
                <a:latin typeface="Times New Roman" pitchFamily="18" charset="0"/>
                <a:cs typeface="Times New Roman" pitchFamily="18" charset="0"/>
              </a:rPr>
              <a:t>)</a:t>
            </a:r>
            <a:endParaRPr lang="ru-RU" sz="1600" b="1" dirty="0">
              <a:solidFill>
                <a:srgbClr val="303B19"/>
              </a:solidFill>
              <a:latin typeface="Times New Roman" pitchFamily="18" charset="0"/>
              <a:cs typeface="Times New Roman" pitchFamily="18" charset="0"/>
            </a:endParaRPr>
          </a:p>
        </p:txBody>
      </p:sp>
      <p:sp>
        <p:nvSpPr>
          <p:cNvPr id="21" name="Блок-схема: альтернативный процесс 20"/>
          <p:cNvSpPr/>
          <p:nvPr/>
        </p:nvSpPr>
        <p:spPr>
          <a:xfrm>
            <a:off x="2978039" y="3163360"/>
            <a:ext cx="6277197" cy="469656"/>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pPr>
            <a:r>
              <a:rPr lang="ru-RU" sz="1600" b="1" dirty="0" smtClean="0">
                <a:solidFill>
                  <a:srgbClr val="303B19"/>
                </a:solidFill>
                <a:latin typeface="Times New Roman" pitchFamily="18" charset="0"/>
                <a:cs typeface="Times New Roman" pitchFamily="18" charset="0"/>
              </a:rPr>
              <a:t>верблюды</a:t>
            </a:r>
            <a:endParaRPr lang="ru-RU" sz="1600" b="1" dirty="0">
              <a:solidFill>
                <a:srgbClr val="303B19"/>
              </a:solidFill>
              <a:latin typeface="Times New Roman" pitchFamily="18" charset="0"/>
              <a:cs typeface="Times New Roman" pitchFamily="18" charset="0"/>
            </a:endParaRPr>
          </a:p>
        </p:txBody>
      </p:sp>
      <p:sp>
        <p:nvSpPr>
          <p:cNvPr id="22" name="Блок-схема: альтернативный процесс 21"/>
          <p:cNvSpPr/>
          <p:nvPr/>
        </p:nvSpPr>
        <p:spPr>
          <a:xfrm>
            <a:off x="2978039" y="3714568"/>
            <a:ext cx="6277197" cy="441482"/>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олени (маралы, пятнистые олени, северные олени</a:t>
            </a:r>
            <a:r>
              <a:rPr lang="ru-RU" sz="1600" b="1" dirty="0" smtClean="0">
                <a:solidFill>
                  <a:srgbClr val="303B19"/>
                </a:solidFill>
                <a:latin typeface="Times New Roman" pitchFamily="18" charset="0"/>
                <a:cs typeface="Times New Roman" pitchFamily="18" charset="0"/>
              </a:rPr>
              <a:t>)</a:t>
            </a:r>
            <a:endParaRPr lang="ru-RU" sz="1600" b="1" dirty="0">
              <a:solidFill>
                <a:srgbClr val="303B19"/>
              </a:solidFill>
              <a:latin typeface="Times New Roman" pitchFamily="18" charset="0"/>
              <a:cs typeface="Times New Roman" pitchFamily="18" charset="0"/>
            </a:endParaRPr>
          </a:p>
        </p:txBody>
      </p:sp>
      <p:sp>
        <p:nvSpPr>
          <p:cNvPr id="24" name="Блок-схема: альтернативный процесс 23"/>
          <p:cNvSpPr/>
          <p:nvPr/>
        </p:nvSpPr>
        <p:spPr>
          <a:xfrm>
            <a:off x="2978040" y="4250345"/>
            <a:ext cx="6277196" cy="434669"/>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rgbClr val="303B19"/>
                </a:solidFill>
                <a:latin typeface="Times New Roman" pitchFamily="18" charset="0"/>
                <a:cs typeface="Times New Roman" pitchFamily="18" charset="0"/>
              </a:rPr>
              <a:t>кролики, пушистые </a:t>
            </a:r>
            <a:r>
              <a:rPr lang="ru-RU" sz="1600" b="1" dirty="0" smtClean="0">
                <a:solidFill>
                  <a:srgbClr val="303B19"/>
                </a:solidFill>
                <a:latin typeface="Times New Roman" pitchFamily="18" charset="0"/>
                <a:cs typeface="Times New Roman" pitchFamily="18" charset="0"/>
              </a:rPr>
              <a:t>звери</a:t>
            </a:r>
            <a:endParaRPr lang="ru-RU" sz="1600" b="1" dirty="0">
              <a:solidFill>
                <a:srgbClr val="303B19"/>
              </a:solidFill>
              <a:latin typeface="Times New Roman" pitchFamily="18" charset="0"/>
              <a:cs typeface="Times New Roman" pitchFamily="18" charset="0"/>
            </a:endParaRPr>
          </a:p>
        </p:txBody>
      </p:sp>
      <p:sp>
        <p:nvSpPr>
          <p:cNvPr id="25" name="Овал 24"/>
          <p:cNvSpPr/>
          <p:nvPr/>
        </p:nvSpPr>
        <p:spPr>
          <a:xfrm>
            <a:off x="2264470" y="3254245"/>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5</a:t>
            </a:r>
          </a:p>
        </p:txBody>
      </p:sp>
      <p:sp>
        <p:nvSpPr>
          <p:cNvPr id="26" name="Овал 25"/>
          <p:cNvSpPr/>
          <p:nvPr/>
        </p:nvSpPr>
        <p:spPr>
          <a:xfrm>
            <a:off x="2264471" y="3758387"/>
            <a:ext cx="252413" cy="252412"/>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6</a:t>
            </a:r>
          </a:p>
        </p:txBody>
      </p:sp>
      <p:sp>
        <p:nvSpPr>
          <p:cNvPr id="27" name="Овал 26"/>
          <p:cNvSpPr/>
          <p:nvPr/>
        </p:nvSpPr>
        <p:spPr>
          <a:xfrm>
            <a:off x="2264472" y="4304155"/>
            <a:ext cx="252412" cy="252412"/>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7</a:t>
            </a:r>
          </a:p>
        </p:txBody>
      </p:sp>
      <p:sp>
        <p:nvSpPr>
          <p:cNvPr id="29" name="AutoShape 3"/>
          <p:cNvSpPr>
            <a:spLocks noChangeArrowheads="1"/>
          </p:cNvSpPr>
          <p:nvPr/>
        </p:nvSpPr>
        <p:spPr bwMode="auto">
          <a:xfrm>
            <a:off x="1676535" y="100883"/>
            <a:ext cx="8858250" cy="798919"/>
          </a:xfrm>
          <a:prstGeom prst="roundRect">
            <a:avLst>
              <a:gd name="adj" fmla="val 16667"/>
            </a:avLst>
          </a:prstGeom>
          <a:solidFill>
            <a:srgbClr val="008000"/>
          </a:solidFill>
          <a:ln w="9525">
            <a:noFill/>
            <a:round/>
            <a:headEnd/>
            <a:tailEnd/>
          </a:ln>
        </p:spPr>
        <p:txBody>
          <a:bodyPr anchor="ctr"/>
          <a:lstStyle/>
          <a:p>
            <a:pPr algn="ctr"/>
            <a:r>
              <a:rPr lang="ru-RU" sz="1600" b="1" dirty="0">
                <a:solidFill>
                  <a:schemeClr val="bg1"/>
                </a:solidFill>
                <a:effectLst>
                  <a:outerShdw blurRad="38100" dist="38100" dir="2700000" algn="tl">
                    <a:srgbClr val="000000"/>
                  </a:outerShdw>
                </a:effectLst>
                <a:latin typeface="Times New Roman" pitchFamily="18" charset="0"/>
                <a:cs typeface="Times New Roman" pitchFamily="18" charset="0"/>
              </a:rPr>
              <a:t>ВИДЫ СЕЛЬСКОХОЗЯЙСТВЕННЫХ ЖИВОТНЫХ,</a:t>
            </a:r>
          </a:p>
          <a:p>
            <a:pPr algn="ctr"/>
            <a:r>
              <a:rPr lang="ru-RU" sz="1600" b="1" dirty="0">
                <a:solidFill>
                  <a:schemeClr val="bg1"/>
                </a:solidFill>
                <a:effectLst>
                  <a:outerShdw blurRad="38100" dist="38100" dir="2700000" algn="tl">
                    <a:srgbClr val="000000"/>
                  </a:outerShdw>
                </a:effectLst>
                <a:latin typeface="Times New Roman" pitchFamily="18" charset="0"/>
                <a:cs typeface="Times New Roman" pitchFamily="18" charset="0"/>
              </a:rPr>
              <a:t>СТРАХОВАНИЕ КОТОРЫХ ПОДЛЕЖИТ </a:t>
            </a:r>
            <a:r>
              <a:rPr lang="ru-RU" sz="1600" b="1" dirty="0" smtClean="0">
                <a:solidFill>
                  <a:schemeClr val="bg1"/>
                </a:solidFill>
                <a:effectLst>
                  <a:outerShdw blurRad="38100" dist="38100" dir="2700000" algn="tl">
                    <a:srgbClr val="000000"/>
                  </a:outerShdw>
                </a:effectLst>
                <a:latin typeface="Times New Roman" pitchFamily="18" charset="0"/>
                <a:cs typeface="Times New Roman" pitchFamily="18" charset="0"/>
              </a:rPr>
              <a:t>СУБСИДИРОВАНИЮ В СООТВЕТСТВИИ </a:t>
            </a:r>
          </a:p>
          <a:p>
            <a:pPr algn="ctr"/>
            <a:r>
              <a:rPr lang="ru-RU" sz="1600" b="1" dirty="0" smtClean="0">
                <a:solidFill>
                  <a:schemeClr val="bg1"/>
                </a:solidFill>
                <a:effectLst>
                  <a:outerShdw blurRad="38100" dist="38100" dir="2700000" algn="tl">
                    <a:srgbClr val="000000"/>
                  </a:outerShdw>
                </a:effectLst>
                <a:latin typeface="Times New Roman" pitchFamily="18" charset="0"/>
                <a:cs typeface="Times New Roman" pitchFamily="18" charset="0"/>
              </a:rPr>
              <a:t>С ФЕДЕРАЛЬНЫМ ЗАКОНОМ № 260-ФЗ</a:t>
            </a:r>
            <a:endParaRPr lang="ru-RU" sz="1600" b="1" dirty="0">
              <a:solidFill>
                <a:schemeClr val="bg1"/>
              </a:solidFill>
              <a:effectLst>
                <a:outerShdw blurRad="38100" dist="38100" dir="2700000" algn="tl">
                  <a:srgbClr val="000000"/>
                </a:outerShdw>
              </a:effectLst>
              <a:latin typeface="Times New Roman" pitchFamily="18" charset="0"/>
              <a:cs typeface="Times New Roman" pitchFamily="18" charset="0"/>
            </a:endParaRPr>
          </a:p>
        </p:txBody>
      </p:sp>
      <p:grpSp>
        <p:nvGrpSpPr>
          <p:cNvPr id="23" name="Группа 9"/>
          <p:cNvGrpSpPr>
            <a:grpSpLocks/>
          </p:cNvGrpSpPr>
          <p:nvPr/>
        </p:nvGrpSpPr>
        <p:grpSpPr bwMode="auto">
          <a:xfrm>
            <a:off x="1524000" y="6403975"/>
            <a:ext cx="9144000" cy="363542"/>
            <a:chOff x="0" y="6381432"/>
            <a:chExt cx="9144000" cy="362866"/>
          </a:xfrm>
        </p:grpSpPr>
        <p:sp>
          <p:nvSpPr>
            <p:cNvPr id="30" name="Прямоугольник 13"/>
            <p:cNvSpPr>
              <a:spLocks noChangeArrowheads="1"/>
            </p:cNvSpPr>
            <p:nvPr/>
          </p:nvSpPr>
          <p:spPr bwMode="auto">
            <a:xfrm>
              <a:off x="0" y="6436702"/>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31" name="Прямая соединительная линия 30"/>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32" name="Овал 31"/>
          <p:cNvSpPr/>
          <p:nvPr/>
        </p:nvSpPr>
        <p:spPr bwMode="auto">
          <a:xfrm>
            <a:off x="1759648" y="6459322"/>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9</a:t>
            </a:r>
            <a:endParaRPr lang="ru-RU" sz="1200" b="1" dirty="0">
              <a:latin typeface="Times New Roman" pitchFamily="18" charset="0"/>
              <a:cs typeface="Times New Roman" pitchFamily="18" charset="0"/>
            </a:endParaRPr>
          </a:p>
        </p:txBody>
      </p:sp>
      <p:pic>
        <p:nvPicPr>
          <p:cNvPr id="33" name="Picture 5" descr="Z:\IT\логотип.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34" name="Овал 33"/>
          <p:cNvSpPr/>
          <p:nvPr/>
        </p:nvSpPr>
        <p:spPr>
          <a:xfrm>
            <a:off x="2264473" y="1066004"/>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smtClean="0">
                <a:solidFill>
                  <a:srgbClr val="303B19"/>
                </a:solidFill>
                <a:latin typeface="Times New Roman" pitchFamily="18" charset="0"/>
                <a:cs typeface="Times New Roman" pitchFamily="18" charset="0"/>
              </a:rPr>
              <a:t>1</a:t>
            </a:r>
            <a:endParaRPr lang="ru-RU" sz="1200" b="1" dirty="0">
              <a:solidFill>
                <a:srgbClr val="303B19"/>
              </a:solidFill>
              <a:latin typeface="Times New Roman" pitchFamily="18" charset="0"/>
              <a:cs typeface="Times New Roman" pitchFamily="18" charset="0"/>
            </a:endParaRPr>
          </a:p>
        </p:txBody>
      </p:sp>
      <p:sp>
        <p:nvSpPr>
          <p:cNvPr id="28" name="Блок-схема: альтернативный процесс 27"/>
          <p:cNvSpPr/>
          <p:nvPr/>
        </p:nvSpPr>
        <p:spPr>
          <a:xfrm>
            <a:off x="2978039" y="4773303"/>
            <a:ext cx="6277197" cy="578673"/>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птица яйценоских пород и птица мясных пород (гуси, индейки, куры, перепелки, утки, цесарки), </a:t>
            </a:r>
            <a:r>
              <a:rPr lang="ru-RU" sz="1600" b="1" dirty="0" smtClean="0">
                <a:solidFill>
                  <a:srgbClr val="303B19"/>
                </a:solidFill>
                <a:latin typeface="Times New Roman" pitchFamily="18" charset="0"/>
                <a:cs typeface="Times New Roman" pitchFamily="18" charset="0"/>
              </a:rPr>
              <a:t>цыплята-бройлеры</a:t>
            </a:r>
            <a:endParaRPr lang="ru-RU" sz="1600" b="1" dirty="0">
              <a:solidFill>
                <a:srgbClr val="303B19"/>
              </a:solidFill>
              <a:latin typeface="Times New Roman" pitchFamily="18" charset="0"/>
              <a:cs typeface="Times New Roman" pitchFamily="18" charset="0"/>
            </a:endParaRPr>
          </a:p>
        </p:txBody>
      </p:sp>
      <p:sp>
        <p:nvSpPr>
          <p:cNvPr id="35" name="Блок-схема: альтернативный процесс 34"/>
          <p:cNvSpPr/>
          <p:nvPr/>
        </p:nvSpPr>
        <p:spPr>
          <a:xfrm>
            <a:off x="2978040" y="5450610"/>
            <a:ext cx="6277196" cy="434669"/>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rgbClr val="303B19"/>
                </a:solidFill>
                <a:latin typeface="Times New Roman" pitchFamily="18" charset="0"/>
                <a:cs typeface="Times New Roman" pitchFamily="18" charset="0"/>
              </a:rPr>
              <a:t>семьи </a:t>
            </a:r>
            <a:r>
              <a:rPr lang="ru-RU" sz="1600" b="1" dirty="0" smtClean="0">
                <a:solidFill>
                  <a:srgbClr val="303B19"/>
                </a:solidFill>
                <a:latin typeface="Times New Roman" pitchFamily="18" charset="0"/>
                <a:cs typeface="Times New Roman" pitchFamily="18" charset="0"/>
              </a:rPr>
              <a:t>пчел</a:t>
            </a:r>
            <a:endParaRPr lang="ru-RU" sz="1600" b="1" dirty="0">
              <a:solidFill>
                <a:srgbClr val="303B19"/>
              </a:solidFill>
              <a:latin typeface="Times New Roman" pitchFamily="18" charset="0"/>
              <a:cs typeface="Times New Roman" pitchFamily="18" charset="0"/>
            </a:endParaRPr>
          </a:p>
        </p:txBody>
      </p:sp>
      <p:sp>
        <p:nvSpPr>
          <p:cNvPr id="36" name="Овал 35"/>
          <p:cNvSpPr/>
          <p:nvPr/>
        </p:nvSpPr>
        <p:spPr>
          <a:xfrm>
            <a:off x="2264470" y="5541737"/>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9</a:t>
            </a:r>
          </a:p>
        </p:txBody>
      </p:sp>
      <p:sp>
        <p:nvSpPr>
          <p:cNvPr id="37" name="Овал 36"/>
          <p:cNvSpPr/>
          <p:nvPr/>
        </p:nvSpPr>
        <p:spPr>
          <a:xfrm>
            <a:off x="2264848" y="4963112"/>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8</a:t>
            </a:r>
          </a:p>
        </p:txBody>
      </p:sp>
    </p:spTree>
    <p:extLst>
      <p:ext uri="{BB962C8B-B14F-4D97-AF65-F5344CB8AC3E}">
        <p14:creationId xmlns:p14="http://schemas.microsoft.com/office/powerpoint/2010/main" val="2272182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Овал 12"/>
          <p:cNvSpPr/>
          <p:nvPr/>
        </p:nvSpPr>
        <p:spPr>
          <a:xfrm>
            <a:off x="2347377" y="2740635"/>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2</a:t>
            </a:r>
          </a:p>
        </p:txBody>
      </p:sp>
      <p:sp>
        <p:nvSpPr>
          <p:cNvPr id="15" name="Овал 14"/>
          <p:cNvSpPr/>
          <p:nvPr/>
        </p:nvSpPr>
        <p:spPr>
          <a:xfrm>
            <a:off x="2347378" y="4258487"/>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3</a:t>
            </a:r>
          </a:p>
        </p:txBody>
      </p:sp>
      <p:sp>
        <p:nvSpPr>
          <p:cNvPr id="16" name="Блок-схема: альтернативный процесс 15"/>
          <p:cNvSpPr/>
          <p:nvPr/>
        </p:nvSpPr>
        <p:spPr>
          <a:xfrm>
            <a:off x="2978041" y="2314047"/>
            <a:ext cx="6277195" cy="1111852"/>
          </a:xfrm>
          <a:prstGeom prst="flowChartAlternateProcess">
            <a:avLst/>
          </a:prstGeom>
          <a:solidFill>
            <a:schemeClr val="accent3">
              <a:lumMod val="20000"/>
              <a:lumOff val="8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стихийные бедствия (удар молнии, землетрясение, пыльная буря, ураганный ветер, сильная метель, буран, наводнение, обвал, лавина, сель, оползень</a:t>
            </a:r>
            <a:r>
              <a:rPr lang="ru-RU" sz="1600" b="1" dirty="0" smtClean="0">
                <a:solidFill>
                  <a:srgbClr val="303B19"/>
                </a:solidFill>
                <a:latin typeface="Times New Roman" pitchFamily="18" charset="0"/>
                <a:cs typeface="Times New Roman" pitchFamily="18" charset="0"/>
              </a:rPr>
              <a:t>)</a:t>
            </a:r>
            <a:endParaRPr lang="ru-RU" sz="1600" b="1" dirty="0">
              <a:solidFill>
                <a:srgbClr val="303B19"/>
              </a:solidFill>
              <a:latin typeface="Times New Roman" pitchFamily="18" charset="0"/>
              <a:cs typeface="Times New Roman" pitchFamily="18" charset="0"/>
            </a:endParaRPr>
          </a:p>
        </p:txBody>
      </p:sp>
      <p:sp>
        <p:nvSpPr>
          <p:cNvPr id="17" name="Овал 16"/>
          <p:cNvSpPr/>
          <p:nvPr/>
        </p:nvSpPr>
        <p:spPr>
          <a:xfrm>
            <a:off x="2347378" y="5536400"/>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4</a:t>
            </a:r>
          </a:p>
        </p:txBody>
      </p:sp>
      <p:sp>
        <p:nvSpPr>
          <p:cNvPr id="18" name="Блок-схема: альтернативный процесс 17"/>
          <p:cNvSpPr/>
          <p:nvPr/>
        </p:nvSpPr>
        <p:spPr>
          <a:xfrm>
            <a:off x="2978039" y="3785870"/>
            <a:ext cx="6277197" cy="1265094"/>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pPr>
            <a:r>
              <a:rPr lang="ru-RU" sz="1600" b="1" dirty="0">
                <a:solidFill>
                  <a:srgbClr val="303B19"/>
                </a:solidFill>
                <a:latin typeface="Times New Roman" pitchFamily="18" charset="0"/>
                <a:cs typeface="Times New Roman" pitchFamily="18" charset="0"/>
              </a:rPr>
              <a:t>нарушение электро-, тепло-, водоснабжения в результате стихийных бедствий, если условия содержания сельскохозяйственных животных предусматривают  обязательное использование электрической, тепловой энергии, </a:t>
            </a:r>
            <a:r>
              <a:rPr lang="ru-RU" sz="1600" b="1" dirty="0" smtClean="0">
                <a:solidFill>
                  <a:srgbClr val="303B19"/>
                </a:solidFill>
                <a:latin typeface="Times New Roman" pitchFamily="18" charset="0"/>
                <a:cs typeface="Times New Roman" pitchFamily="18" charset="0"/>
              </a:rPr>
              <a:t>воды </a:t>
            </a:r>
            <a:endParaRPr lang="ru-RU" sz="1600" b="1" dirty="0">
              <a:solidFill>
                <a:srgbClr val="303B19"/>
              </a:solidFill>
              <a:latin typeface="Times New Roman" pitchFamily="18" charset="0"/>
              <a:cs typeface="Times New Roman" pitchFamily="18" charset="0"/>
            </a:endParaRPr>
          </a:p>
        </p:txBody>
      </p:sp>
      <p:sp>
        <p:nvSpPr>
          <p:cNvPr id="19" name="Блок-схема: альтернативный процесс 18"/>
          <p:cNvSpPr/>
          <p:nvPr/>
        </p:nvSpPr>
        <p:spPr>
          <a:xfrm>
            <a:off x="2978039" y="1210492"/>
            <a:ext cx="6277198" cy="785249"/>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заразные болезни животных, включенные в перечень, утвержденный уполномоченным органом, массовые </a:t>
            </a:r>
            <a:r>
              <a:rPr lang="ru-RU" sz="1600" b="1" dirty="0" smtClean="0">
                <a:solidFill>
                  <a:srgbClr val="303B19"/>
                </a:solidFill>
                <a:latin typeface="Times New Roman" pitchFamily="18" charset="0"/>
                <a:cs typeface="Times New Roman" pitchFamily="18" charset="0"/>
              </a:rPr>
              <a:t>отравления</a:t>
            </a:r>
            <a:endParaRPr lang="ru-RU" sz="1600" b="1" dirty="0">
              <a:solidFill>
                <a:srgbClr val="303B19"/>
              </a:solidFill>
              <a:latin typeface="Times New Roman" pitchFamily="18" charset="0"/>
              <a:cs typeface="Times New Roman" pitchFamily="18" charset="0"/>
            </a:endParaRPr>
          </a:p>
        </p:txBody>
      </p:sp>
      <p:sp>
        <p:nvSpPr>
          <p:cNvPr id="21" name="Блок-схема: альтернативный процесс 20"/>
          <p:cNvSpPr/>
          <p:nvPr/>
        </p:nvSpPr>
        <p:spPr>
          <a:xfrm>
            <a:off x="2978039" y="5418236"/>
            <a:ext cx="6277197" cy="469656"/>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pPr>
            <a:r>
              <a:rPr lang="ru-RU" sz="1600" b="1" dirty="0" smtClean="0">
                <a:solidFill>
                  <a:srgbClr val="303B19"/>
                </a:solidFill>
                <a:latin typeface="Times New Roman" pitchFamily="18" charset="0"/>
                <a:cs typeface="Times New Roman" pitchFamily="18" charset="0"/>
              </a:rPr>
              <a:t>пожар</a:t>
            </a:r>
            <a:endParaRPr lang="ru-RU" sz="1600" b="1" dirty="0">
              <a:solidFill>
                <a:srgbClr val="303B19"/>
              </a:solidFill>
              <a:latin typeface="Times New Roman" pitchFamily="18" charset="0"/>
              <a:cs typeface="Times New Roman" pitchFamily="18" charset="0"/>
            </a:endParaRPr>
          </a:p>
        </p:txBody>
      </p:sp>
      <p:sp>
        <p:nvSpPr>
          <p:cNvPr id="29" name="AutoShape 3"/>
          <p:cNvSpPr>
            <a:spLocks noChangeArrowheads="1"/>
          </p:cNvSpPr>
          <p:nvPr/>
        </p:nvSpPr>
        <p:spPr bwMode="auto">
          <a:xfrm>
            <a:off x="1687513" y="327026"/>
            <a:ext cx="8858250" cy="504825"/>
          </a:xfrm>
          <a:prstGeom prst="roundRect">
            <a:avLst>
              <a:gd name="adj" fmla="val 16667"/>
            </a:avLst>
          </a:prstGeom>
          <a:solidFill>
            <a:srgbClr val="008000"/>
          </a:solidFill>
          <a:ln w="9525">
            <a:noFill/>
            <a:round/>
            <a:headEnd/>
            <a:tailEnd/>
          </a:ln>
        </p:spPr>
        <p:txBody>
          <a:bodyPr anchor="ctr"/>
          <a:lstStyle/>
          <a:p>
            <a:pPr algn="ctr"/>
            <a:r>
              <a:rPr lang="ru-RU" sz="1600" b="1" dirty="0">
                <a:solidFill>
                  <a:schemeClr val="bg1"/>
                </a:solidFill>
                <a:effectLst>
                  <a:outerShdw blurRad="38100" dist="38100" dir="2700000" algn="tl">
                    <a:srgbClr val="000000"/>
                  </a:outerShdw>
                </a:effectLst>
                <a:latin typeface="Times New Roman" pitchFamily="18" charset="0"/>
                <a:cs typeface="Times New Roman" pitchFamily="18" charset="0"/>
              </a:rPr>
              <a:t>СТРАХОВЫЕ </a:t>
            </a:r>
            <a:r>
              <a:rPr lang="ru-RU" sz="1600" b="1" dirty="0" smtClean="0">
                <a:solidFill>
                  <a:schemeClr val="bg1"/>
                </a:solidFill>
                <a:effectLst>
                  <a:outerShdw blurRad="38100" dist="38100" dir="2700000" algn="tl">
                    <a:srgbClr val="000000"/>
                  </a:outerShdw>
                </a:effectLst>
                <a:latin typeface="Times New Roman" pitchFamily="18" charset="0"/>
                <a:cs typeface="Times New Roman" pitchFamily="18" charset="0"/>
              </a:rPr>
              <a:t>РИСКИ</a:t>
            </a:r>
            <a:endParaRPr lang="ru-RU" sz="1600" b="1" dirty="0">
              <a:solidFill>
                <a:schemeClr val="bg1"/>
              </a:solidFill>
              <a:effectLst>
                <a:outerShdw blurRad="38100" dist="38100" dir="2700000" algn="tl">
                  <a:srgbClr val="000000"/>
                </a:outerShdw>
              </a:effectLst>
              <a:latin typeface="Times New Roman" pitchFamily="18" charset="0"/>
              <a:cs typeface="Times New Roman" pitchFamily="18" charset="0"/>
            </a:endParaRPr>
          </a:p>
        </p:txBody>
      </p:sp>
      <p:grpSp>
        <p:nvGrpSpPr>
          <p:cNvPr id="23" name="Группа 9"/>
          <p:cNvGrpSpPr>
            <a:grpSpLocks/>
          </p:cNvGrpSpPr>
          <p:nvPr/>
        </p:nvGrpSpPr>
        <p:grpSpPr bwMode="auto">
          <a:xfrm>
            <a:off x="1524000" y="6403975"/>
            <a:ext cx="9144000" cy="363542"/>
            <a:chOff x="0" y="6381432"/>
            <a:chExt cx="9144000" cy="362866"/>
          </a:xfrm>
        </p:grpSpPr>
        <p:sp>
          <p:nvSpPr>
            <p:cNvPr id="30" name="Прямоугольник 13"/>
            <p:cNvSpPr>
              <a:spLocks noChangeArrowheads="1"/>
            </p:cNvSpPr>
            <p:nvPr/>
          </p:nvSpPr>
          <p:spPr bwMode="auto">
            <a:xfrm>
              <a:off x="0" y="6436702"/>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31" name="Прямая соединительная линия 30"/>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32" name="Овал 31"/>
          <p:cNvSpPr/>
          <p:nvPr/>
        </p:nvSpPr>
        <p:spPr bwMode="auto">
          <a:xfrm>
            <a:off x="1759648" y="6459322"/>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10</a:t>
            </a:r>
            <a:endParaRPr lang="ru-RU" sz="1200" b="1" dirty="0">
              <a:latin typeface="Times New Roman" pitchFamily="18" charset="0"/>
              <a:cs typeface="Times New Roman" pitchFamily="18" charset="0"/>
            </a:endParaRPr>
          </a:p>
        </p:txBody>
      </p:sp>
      <p:pic>
        <p:nvPicPr>
          <p:cNvPr id="33" name="Picture 5" descr="Z:\IT\логотип.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34" name="Овал 33"/>
          <p:cNvSpPr/>
          <p:nvPr/>
        </p:nvSpPr>
        <p:spPr>
          <a:xfrm>
            <a:off x="2347376" y="1457119"/>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smtClean="0">
                <a:solidFill>
                  <a:srgbClr val="303B19"/>
                </a:solidFill>
                <a:latin typeface="Times New Roman" pitchFamily="18" charset="0"/>
                <a:cs typeface="Times New Roman" pitchFamily="18" charset="0"/>
              </a:rPr>
              <a:t>1</a:t>
            </a:r>
            <a:endParaRPr lang="ru-RU" sz="1200" b="1" dirty="0">
              <a:solidFill>
                <a:srgbClr val="303B19"/>
              </a:solidFill>
              <a:latin typeface="Times New Roman" pitchFamily="18" charset="0"/>
              <a:cs typeface="Times New Roman" pitchFamily="18" charset="0"/>
            </a:endParaRPr>
          </a:p>
        </p:txBody>
      </p:sp>
    </p:spTree>
    <p:extLst>
      <p:ext uri="{BB962C8B-B14F-4D97-AF65-F5344CB8AC3E}">
        <p14:creationId xmlns:p14="http://schemas.microsoft.com/office/powerpoint/2010/main" val="4202536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Овал 12"/>
          <p:cNvSpPr/>
          <p:nvPr/>
        </p:nvSpPr>
        <p:spPr>
          <a:xfrm>
            <a:off x="1023892" y="1875164"/>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2</a:t>
            </a:r>
          </a:p>
        </p:txBody>
      </p:sp>
      <p:sp>
        <p:nvSpPr>
          <p:cNvPr id="14" name="Блок-схема: альтернативный процесс 13"/>
          <p:cNvSpPr/>
          <p:nvPr/>
        </p:nvSpPr>
        <p:spPr>
          <a:xfrm>
            <a:off x="1607113" y="1083802"/>
            <a:ext cx="10065589" cy="600140"/>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rgbClr val="303B19"/>
                </a:solidFill>
                <a:latin typeface="Times New Roman" pitchFamily="18" charset="0"/>
                <a:cs typeface="Times New Roman" pitchFamily="18" charset="0"/>
              </a:rPr>
              <a:t>договор страхования заключен на все имеющееся у сельскохозяйственного товаропроизводителя поголовье сельскохозяйственных животных одного или нескольких определенных </a:t>
            </a:r>
            <a:r>
              <a:rPr lang="ru-RU" sz="1600" b="1" dirty="0" smtClean="0">
                <a:solidFill>
                  <a:srgbClr val="303B19"/>
                </a:solidFill>
                <a:latin typeface="Times New Roman" pitchFamily="18" charset="0"/>
                <a:cs typeface="Times New Roman" pitchFamily="18" charset="0"/>
              </a:rPr>
              <a:t>видов</a:t>
            </a:r>
            <a:endParaRPr lang="ru-RU" sz="1600" b="1" dirty="0">
              <a:solidFill>
                <a:srgbClr val="303B19"/>
              </a:solidFill>
              <a:latin typeface="Times New Roman" pitchFamily="18" charset="0"/>
              <a:cs typeface="Times New Roman" pitchFamily="18" charset="0"/>
            </a:endParaRPr>
          </a:p>
        </p:txBody>
      </p:sp>
      <p:sp>
        <p:nvSpPr>
          <p:cNvPr id="15" name="Овал 14"/>
          <p:cNvSpPr/>
          <p:nvPr/>
        </p:nvSpPr>
        <p:spPr>
          <a:xfrm>
            <a:off x="1023891" y="2549590"/>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3</a:t>
            </a:r>
          </a:p>
        </p:txBody>
      </p:sp>
      <p:sp>
        <p:nvSpPr>
          <p:cNvPr id="16" name="Блок-схема: альтернативный процесс 15"/>
          <p:cNvSpPr/>
          <p:nvPr/>
        </p:nvSpPr>
        <p:spPr>
          <a:xfrm>
            <a:off x="1610335" y="2405812"/>
            <a:ext cx="10065590" cy="632400"/>
          </a:xfrm>
          <a:prstGeom prst="flowChartAlternateProcess">
            <a:avLst/>
          </a:prstGeom>
          <a:solidFill>
            <a:schemeClr val="accent3">
              <a:lumMod val="20000"/>
              <a:lumOff val="8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договор страхования вступил в силу и сельскохозяйственным товаропроизводителем уплачено пятьдесят процентов начисленной по этому договору страховой </a:t>
            </a:r>
            <a:r>
              <a:rPr lang="ru-RU" sz="1600" b="1" dirty="0" smtClean="0">
                <a:solidFill>
                  <a:srgbClr val="303B19"/>
                </a:solidFill>
                <a:latin typeface="Times New Roman" pitchFamily="18" charset="0"/>
                <a:cs typeface="Times New Roman" pitchFamily="18" charset="0"/>
              </a:rPr>
              <a:t>премии</a:t>
            </a:r>
            <a:endParaRPr lang="ru-RU" sz="1600" b="1" dirty="0">
              <a:solidFill>
                <a:srgbClr val="303B19"/>
              </a:solidFill>
              <a:latin typeface="Times New Roman" pitchFamily="18" charset="0"/>
              <a:cs typeface="Times New Roman" pitchFamily="18" charset="0"/>
            </a:endParaRPr>
          </a:p>
        </p:txBody>
      </p:sp>
      <p:sp>
        <p:nvSpPr>
          <p:cNvPr id="17" name="Овал 16"/>
          <p:cNvSpPr/>
          <p:nvPr/>
        </p:nvSpPr>
        <p:spPr>
          <a:xfrm>
            <a:off x="1023890" y="3389410"/>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4</a:t>
            </a:r>
          </a:p>
        </p:txBody>
      </p:sp>
      <p:sp>
        <p:nvSpPr>
          <p:cNvPr id="18" name="Блок-схема: альтернативный процесс 17"/>
          <p:cNvSpPr/>
          <p:nvPr/>
        </p:nvSpPr>
        <p:spPr>
          <a:xfrm>
            <a:off x="1607114" y="3197542"/>
            <a:ext cx="10065589" cy="664071"/>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договор страхования не может быть прекращен до наступления срока, на который он был заключен, за исключением случая, предусмотренного </a:t>
            </a:r>
            <a:r>
              <a:rPr lang="ru-RU" sz="1600" b="1" dirty="0" smtClean="0">
                <a:solidFill>
                  <a:srgbClr val="303B19"/>
                </a:solidFill>
                <a:latin typeface="Times New Roman" pitchFamily="18" charset="0"/>
                <a:cs typeface="Times New Roman" pitchFamily="18" charset="0"/>
              </a:rPr>
              <a:t>статьей 958 Гражданского </a:t>
            </a:r>
            <a:r>
              <a:rPr lang="ru-RU" sz="1600" b="1" dirty="0">
                <a:solidFill>
                  <a:srgbClr val="303B19"/>
                </a:solidFill>
                <a:latin typeface="Times New Roman" pitchFamily="18" charset="0"/>
                <a:cs typeface="Times New Roman" pitchFamily="18" charset="0"/>
              </a:rPr>
              <a:t>кодекса Российской </a:t>
            </a:r>
            <a:r>
              <a:rPr lang="ru-RU" sz="1600" b="1" dirty="0" smtClean="0">
                <a:solidFill>
                  <a:srgbClr val="303B19"/>
                </a:solidFill>
                <a:latin typeface="Times New Roman" pitchFamily="18" charset="0"/>
                <a:cs typeface="Times New Roman" pitchFamily="18" charset="0"/>
              </a:rPr>
              <a:t>Федерации</a:t>
            </a:r>
            <a:endParaRPr lang="ru-RU" sz="1600" b="1" dirty="0">
              <a:solidFill>
                <a:srgbClr val="303B19"/>
              </a:solidFill>
              <a:latin typeface="Times New Roman" pitchFamily="18" charset="0"/>
              <a:cs typeface="Times New Roman" pitchFamily="18" charset="0"/>
            </a:endParaRPr>
          </a:p>
        </p:txBody>
      </p:sp>
      <p:sp>
        <p:nvSpPr>
          <p:cNvPr id="19" name="Блок-схема: альтернативный процесс 18"/>
          <p:cNvSpPr/>
          <p:nvPr/>
        </p:nvSpPr>
        <p:spPr>
          <a:xfrm>
            <a:off x="1607114" y="1821452"/>
            <a:ext cx="10065591" cy="434462"/>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договор страхования заключен на срок не менее чем один </a:t>
            </a:r>
            <a:r>
              <a:rPr lang="ru-RU" sz="1600" b="1" dirty="0" smtClean="0">
                <a:solidFill>
                  <a:srgbClr val="303B19"/>
                </a:solidFill>
                <a:latin typeface="Times New Roman" pitchFamily="18" charset="0"/>
                <a:cs typeface="Times New Roman" pitchFamily="18" charset="0"/>
              </a:rPr>
              <a:t>год</a:t>
            </a:r>
            <a:endParaRPr lang="ru-RU" sz="1600" b="1" dirty="0">
              <a:solidFill>
                <a:srgbClr val="303B19"/>
              </a:solidFill>
              <a:latin typeface="Times New Roman" pitchFamily="18" charset="0"/>
              <a:cs typeface="Times New Roman" pitchFamily="18" charset="0"/>
            </a:endParaRPr>
          </a:p>
        </p:txBody>
      </p:sp>
      <p:sp>
        <p:nvSpPr>
          <p:cNvPr id="21" name="Блок-схема: альтернативный процесс 20"/>
          <p:cNvSpPr/>
          <p:nvPr/>
        </p:nvSpPr>
        <p:spPr>
          <a:xfrm>
            <a:off x="1607115" y="4020944"/>
            <a:ext cx="10065588" cy="607758"/>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pPr>
            <a:r>
              <a:rPr lang="ru-RU" sz="1600" b="1" dirty="0">
                <a:solidFill>
                  <a:srgbClr val="303B19"/>
                </a:solidFill>
                <a:latin typeface="Times New Roman" pitchFamily="18" charset="0"/>
                <a:cs typeface="Times New Roman" pitchFamily="18" charset="0"/>
              </a:rPr>
              <a:t>страховая сумма в договоре страхования установлена в размере не менее чем восемьдесят процентов страховой стоимости сельскохозяйственных </a:t>
            </a:r>
            <a:r>
              <a:rPr lang="ru-RU" sz="1600" b="1" dirty="0" smtClean="0">
                <a:solidFill>
                  <a:srgbClr val="303B19"/>
                </a:solidFill>
                <a:latin typeface="Times New Roman" pitchFamily="18" charset="0"/>
                <a:cs typeface="Times New Roman" pitchFamily="18" charset="0"/>
              </a:rPr>
              <a:t>животных</a:t>
            </a:r>
            <a:endParaRPr lang="ru-RU" sz="1600" b="1" dirty="0">
              <a:solidFill>
                <a:srgbClr val="303B19"/>
              </a:solidFill>
              <a:latin typeface="Times New Roman" pitchFamily="18" charset="0"/>
              <a:cs typeface="Times New Roman" pitchFamily="18" charset="0"/>
            </a:endParaRPr>
          </a:p>
        </p:txBody>
      </p:sp>
      <p:sp>
        <p:nvSpPr>
          <p:cNvPr id="22" name="Блок-схема: альтернативный процесс 21"/>
          <p:cNvSpPr/>
          <p:nvPr/>
        </p:nvSpPr>
        <p:spPr>
          <a:xfrm>
            <a:off x="1612603" y="4786621"/>
            <a:ext cx="10065589" cy="648898"/>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600" b="1" dirty="0">
                <a:solidFill>
                  <a:srgbClr val="303B19"/>
                </a:solidFill>
                <a:latin typeface="Times New Roman" pitchFamily="18" charset="0"/>
                <a:cs typeface="Times New Roman" pitchFamily="18" charset="0"/>
              </a:rPr>
              <a:t>договор страхования может предусматривать установление безусловной франшизы или агрегатной безусловной </a:t>
            </a:r>
            <a:r>
              <a:rPr lang="ru-RU" sz="1600" b="1" dirty="0" smtClean="0">
                <a:solidFill>
                  <a:srgbClr val="303B19"/>
                </a:solidFill>
                <a:latin typeface="Times New Roman" pitchFamily="18" charset="0"/>
                <a:cs typeface="Times New Roman" pitchFamily="18" charset="0"/>
              </a:rPr>
              <a:t>франшизы </a:t>
            </a:r>
            <a:endParaRPr lang="ru-RU" sz="1600" b="1" dirty="0">
              <a:solidFill>
                <a:srgbClr val="303B19"/>
              </a:solidFill>
              <a:latin typeface="Times New Roman" pitchFamily="18" charset="0"/>
              <a:cs typeface="Times New Roman" pitchFamily="18" charset="0"/>
            </a:endParaRPr>
          </a:p>
        </p:txBody>
      </p:sp>
      <p:sp>
        <p:nvSpPr>
          <p:cNvPr id="24" name="Блок-схема: альтернативный процесс 23"/>
          <p:cNvSpPr/>
          <p:nvPr/>
        </p:nvSpPr>
        <p:spPr>
          <a:xfrm>
            <a:off x="1612603" y="5581987"/>
            <a:ext cx="10065590" cy="529051"/>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1600" b="1" dirty="0">
                <a:solidFill>
                  <a:srgbClr val="303B19"/>
                </a:solidFill>
                <a:latin typeface="Times New Roman" pitchFamily="18" charset="0"/>
                <a:cs typeface="Times New Roman" pitchFamily="18" charset="0"/>
              </a:rPr>
              <a:t>расчет страховой стоимости сельскохозяйственных животных и размера их утраты (гибели) осуществляются по методике, </a:t>
            </a:r>
            <a:r>
              <a:rPr lang="ru-RU" sz="1600" b="1" dirty="0" smtClean="0">
                <a:solidFill>
                  <a:srgbClr val="303B19"/>
                </a:solidFill>
                <a:latin typeface="Times New Roman" pitchFamily="18" charset="0"/>
                <a:cs typeface="Times New Roman" pitchFamily="18" charset="0"/>
              </a:rPr>
              <a:t>указанной </a:t>
            </a:r>
            <a:r>
              <a:rPr lang="ru-RU" sz="1600" b="1" dirty="0">
                <a:solidFill>
                  <a:srgbClr val="303B19"/>
                </a:solidFill>
                <a:latin typeface="Times New Roman" pitchFamily="18" charset="0"/>
                <a:cs typeface="Times New Roman" pitchFamily="18" charset="0"/>
              </a:rPr>
              <a:t>Федеральным </a:t>
            </a:r>
            <a:r>
              <a:rPr lang="ru-RU" sz="1600" b="1" dirty="0" smtClean="0">
                <a:solidFill>
                  <a:srgbClr val="303B19"/>
                </a:solidFill>
                <a:latin typeface="Times New Roman" pitchFamily="18" charset="0"/>
                <a:cs typeface="Times New Roman" pitchFamily="18" charset="0"/>
              </a:rPr>
              <a:t>законом</a:t>
            </a:r>
            <a:endParaRPr lang="ru-RU" sz="1600" b="1" dirty="0">
              <a:solidFill>
                <a:srgbClr val="303B19"/>
              </a:solidFill>
              <a:latin typeface="Times New Roman" pitchFamily="18" charset="0"/>
              <a:cs typeface="Times New Roman" pitchFamily="18" charset="0"/>
            </a:endParaRPr>
          </a:p>
        </p:txBody>
      </p:sp>
      <p:sp>
        <p:nvSpPr>
          <p:cNvPr id="25" name="Овал 24"/>
          <p:cNvSpPr/>
          <p:nvPr/>
        </p:nvSpPr>
        <p:spPr>
          <a:xfrm>
            <a:off x="1023889" y="4145044"/>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5</a:t>
            </a:r>
          </a:p>
        </p:txBody>
      </p:sp>
      <p:sp>
        <p:nvSpPr>
          <p:cNvPr id="26" name="Овал 25"/>
          <p:cNvSpPr/>
          <p:nvPr/>
        </p:nvSpPr>
        <p:spPr>
          <a:xfrm>
            <a:off x="1023889" y="4984864"/>
            <a:ext cx="252413" cy="252412"/>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6</a:t>
            </a:r>
          </a:p>
        </p:txBody>
      </p:sp>
      <p:sp>
        <p:nvSpPr>
          <p:cNvPr id="27" name="Овал 26"/>
          <p:cNvSpPr/>
          <p:nvPr/>
        </p:nvSpPr>
        <p:spPr>
          <a:xfrm>
            <a:off x="1023891" y="5720306"/>
            <a:ext cx="252412" cy="252412"/>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a:solidFill>
                  <a:srgbClr val="303B19"/>
                </a:solidFill>
                <a:latin typeface="Times New Roman" pitchFamily="18" charset="0"/>
                <a:cs typeface="Times New Roman" pitchFamily="18" charset="0"/>
              </a:rPr>
              <a:t>7</a:t>
            </a:r>
          </a:p>
        </p:txBody>
      </p:sp>
      <p:sp>
        <p:nvSpPr>
          <p:cNvPr id="29" name="AutoShape 3"/>
          <p:cNvSpPr>
            <a:spLocks noChangeArrowheads="1"/>
          </p:cNvSpPr>
          <p:nvPr/>
        </p:nvSpPr>
        <p:spPr bwMode="auto">
          <a:xfrm>
            <a:off x="1687513" y="327026"/>
            <a:ext cx="8858250" cy="504825"/>
          </a:xfrm>
          <a:prstGeom prst="roundRect">
            <a:avLst>
              <a:gd name="adj" fmla="val 16667"/>
            </a:avLst>
          </a:prstGeom>
          <a:solidFill>
            <a:srgbClr val="008000"/>
          </a:solidFill>
          <a:ln w="9525">
            <a:noFill/>
            <a:round/>
            <a:headEnd/>
            <a:tailEnd/>
          </a:ln>
        </p:spPr>
        <p:txBody>
          <a:bodyPr anchor="ctr"/>
          <a:lstStyle/>
          <a:p>
            <a:pPr algn="ctr"/>
            <a:r>
              <a:rPr lang="ru-RU" sz="1600" b="1" dirty="0">
                <a:solidFill>
                  <a:schemeClr val="bg1"/>
                </a:solidFill>
                <a:effectLst>
                  <a:outerShdw blurRad="38100" dist="38100" dir="2700000" algn="tl">
                    <a:srgbClr val="000000"/>
                  </a:outerShdw>
                </a:effectLst>
                <a:latin typeface="Times New Roman" pitchFamily="18" charset="0"/>
                <a:cs typeface="Times New Roman" pitchFamily="18" charset="0"/>
              </a:rPr>
              <a:t>ТРЕБОВАНИЯ К ДОГОВОРУ </a:t>
            </a:r>
            <a:r>
              <a:rPr lang="ru-RU" sz="1600" b="1" dirty="0" smtClean="0">
                <a:solidFill>
                  <a:schemeClr val="bg1"/>
                </a:solidFill>
                <a:effectLst>
                  <a:outerShdw blurRad="38100" dist="38100" dir="2700000" algn="tl">
                    <a:srgbClr val="000000"/>
                  </a:outerShdw>
                </a:effectLst>
                <a:latin typeface="Times New Roman" pitchFamily="18" charset="0"/>
                <a:cs typeface="Times New Roman" pitchFamily="18" charset="0"/>
              </a:rPr>
              <a:t>СТРАХОВАНИЯ</a:t>
            </a:r>
            <a:endParaRPr lang="ru-RU" sz="1600" b="1" dirty="0">
              <a:solidFill>
                <a:schemeClr val="bg1"/>
              </a:solidFill>
              <a:effectLst>
                <a:outerShdw blurRad="38100" dist="38100" dir="2700000" algn="tl">
                  <a:srgbClr val="000000"/>
                </a:outerShdw>
              </a:effectLst>
              <a:latin typeface="Times New Roman" pitchFamily="18" charset="0"/>
              <a:cs typeface="Times New Roman" pitchFamily="18" charset="0"/>
            </a:endParaRPr>
          </a:p>
          <a:p>
            <a:pPr algn="ctr"/>
            <a:r>
              <a:rPr lang="ru-RU" sz="1600" b="1" dirty="0">
                <a:solidFill>
                  <a:schemeClr val="bg1"/>
                </a:solidFill>
                <a:effectLst>
                  <a:outerShdw blurRad="38100" dist="38100" dir="2700000" algn="tl">
                    <a:srgbClr val="000000"/>
                  </a:outerShdw>
                </a:effectLst>
                <a:latin typeface="Times New Roman" pitchFamily="18" charset="0"/>
                <a:cs typeface="Times New Roman" pitchFamily="18" charset="0"/>
              </a:rPr>
              <a:t>ДЛЯ ПОЛУЧЕНИЯ ГОСУДАРСТВЕННОЙ ПОДДЕРЖКИ</a:t>
            </a:r>
          </a:p>
        </p:txBody>
      </p:sp>
      <p:grpSp>
        <p:nvGrpSpPr>
          <p:cNvPr id="23" name="Группа 9"/>
          <p:cNvGrpSpPr>
            <a:grpSpLocks/>
          </p:cNvGrpSpPr>
          <p:nvPr/>
        </p:nvGrpSpPr>
        <p:grpSpPr bwMode="auto">
          <a:xfrm>
            <a:off x="1524000" y="6403975"/>
            <a:ext cx="9144000" cy="363542"/>
            <a:chOff x="0" y="6381432"/>
            <a:chExt cx="9144000" cy="362866"/>
          </a:xfrm>
        </p:grpSpPr>
        <p:sp>
          <p:nvSpPr>
            <p:cNvPr id="30" name="Прямоугольник 13"/>
            <p:cNvSpPr>
              <a:spLocks noChangeArrowheads="1"/>
            </p:cNvSpPr>
            <p:nvPr/>
          </p:nvSpPr>
          <p:spPr bwMode="auto">
            <a:xfrm>
              <a:off x="0" y="6436702"/>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31" name="Прямая соединительная линия 30"/>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32" name="Овал 31"/>
          <p:cNvSpPr/>
          <p:nvPr/>
        </p:nvSpPr>
        <p:spPr bwMode="auto">
          <a:xfrm>
            <a:off x="1759648" y="6459322"/>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11</a:t>
            </a:r>
            <a:endParaRPr lang="ru-RU" sz="1200" b="1" dirty="0">
              <a:latin typeface="Times New Roman" pitchFamily="18" charset="0"/>
              <a:cs typeface="Times New Roman" pitchFamily="18" charset="0"/>
            </a:endParaRPr>
          </a:p>
        </p:txBody>
      </p:sp>
      <p:pic>
        <p:nvPicPr>
          <p:cNvPr id="33" name="Picture 5" descr="Z:\IT\логотип.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34" name="Овал 33"/>
          <p:cNvSpPr/>
          <p:nvPr/>
        </p:nvSpPr>
        <p:spPr>
          <a:xfrm>
            <a:off x="1023892" y="1257665"/>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200" b="1" dirty="0" smtClean="0">
                <a:solidFill>
                  <a:srgbClr val="303B19"/>
                </a:solidFill>
                <a:latin typeface="Times New Roman" pitchFamily="18" charset="0"/>
                <a:cs typeface="Times New Roman" pitchFamily="18" charset="0"/>
              </a:rPr>
              <a:t>1</a:t>
            </a:r>
            <a:endParaRPr lang="ru-RU" sz="1200" b="1" dirty="0">
              <a:solidFill>
                <a:srgbClr val="303B19"/>
              </a:solidFill>
              <a:latin typeface="Times New Roman" pitchFamily="18" charset="0"/>
              <a:cs typeface="Times New Roman" pitchFamily="18" charset="0"/>
            </a:endParaRPr>
          </a:p>
        </p:txBody>
      </p:sp>
    </p:spTree>
    <p:extLst>
      <p:ext uri="{BB962C8B-B14F-4D97-AF65-F5344CB8AC3E}">
        <p14:creationId xmlns:p14="http://schemas.microsoft.com/office/powerpoint/2010/main" val="260765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AutoShape 3"/>
          <p:cNvSpPr>
            <a:spLocks noChangeArrowheads="1"/>
          </p:cNvSpPr>
          <p:nvPr/>
        </p:nvSpPr>
        <p:spPr bwMode="auto">
          <a:xfrm>
            <a:off x="1792920" y="116632"/>
            <a:ext cx="8606160" cy="504056"/>
          </a:xfrm>
          <a:prstGeom prst="roundRect">
            <a:avLst>
              <a:gd name="adj" fmla="val 16667"/>
            </a:avLst>
          </a:prstGeom>
          <a:solidFill>
            <a:srgbClr val="008000"/>
          </a:solidFill>
          <a:ln w="9525">
            <a:noFill/>
            <a:round/>
            <a:headEnd/>
            <a:tailEnd/>
          </a:ln>
        </p:spPr>
        <p:txBody>
          <a:bodyPr anchor="ctr"/>
          <a:lstStyle/>
          <a:p>
            <a:pPr algn="ctr">
              <a:defRPr/>
            </a:pPr>
            <a:r>
              <a:rPr lang="ru-RU" sz="1500" b="1" cap="all"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ПОРЯДОК ПРЕДОСТАВЛЕНИЯ ГОСУДАРСТВЕННОЙ ПОДДЕРЖКИ</a:t>
            </a:r>
            <a:endParaRPr lang="ru-RU" sz="1500" b="1" cap="all"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30" name="Группа 9"/>
          <p:cNvGrpSpPr>
            <a:grpSpLocks/>
          </p:cNvGrpSpPr>
          <p:nvPr/>
        </p:nvGrpSpPr>
        <p:grpSpPr bwMode="auto">
          <a:xfrm>
            <a:off x="1524000" y="6403975"/>
            <a:ext cx="9144000" cy="363538"/>
            <a:chOff x="0" y="6381432"/>
            <a:chExt cx="9144000" cy="362862"/>
          </a:xfrm>
        </p:grpSpPr>
        <p:sp>
          <p:nvSpPr>
            <p:cNvPr id="31" name="Прямоугольник 13"/>
            <p:cNvSpPr>
              <a:spLocks noChangeArrowheads="1"/>
            </p:cNvSpPr>
            <p:nvPr/>
          </p:nvSpPr>
          <p:spPr bwMode="auto">
            <a:xfrm>
              <a:off x="0" y="6436698"/>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32" name="Прямая соединительная линия 31"/>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33" name="Овал 32"/>
          <p:cNvSpPr/>
          <p:nvPr/>
        </p:nvSpPr>
        <p:spPr bwMode="auto">
          <a:xfrm>
            <a:off x="1746251" y="6447243"/>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12</a:t>
            </a:r>
            <a:endParaRPr lang="ru-RU" sz="1200" b="1" dirty="0">
              <a:latin typeface="Times New Roman" pitchFamily="18" charset="0"/>
              <a:cs typeface="Times New Roman" pitchFamily="18" charset="0"/>
            </a:endParaRPr>
          </a:p>
        </p:txBody>
      </p:sp>
      <p:sp>
        <p:nvSpPr>
          <p:cNvPr id="8" name="Скругленный прямоугольник 7"/>
          <p:cNvSpPr/>
          <p:nvPr/>
        </p:nvSpPr>
        <p:spPr>
          <a:xfrm>
            <a:off x="4241075" y="4730312"/>
            <a:ext cx="3424358" cy="1183190"/>
          </a:xfrm>
          <a:prstGeom prst="roundRect">
            <a:avLst/>
          </a:prstGeom>
          <a:gradFill>
            <a:gsLst>
              <a:gs pos="0">
                <a:schemeClr val="accent6">
                  <a:lumMod val="75000"/>
                </a:schemeClr>
              </a:gs>
              <a:gs pos="80000">
                <a:schemeClr val="accent6"/>
              </a:gs>
              <a:gs pos="100000">
                <a:schemeClr val="accent6">
                  <a:lumMod val="60000"/>
                  <a:lumOff val="40000"/>
                </a:schemeClr>
              </a:gs>
            </a:gsLst>
            <a:lin ang="5400000" scaled="0"/>
          </a:gradFill>
          <a:ln>
            <a:solidFill>
              <a:schemeClr val="accent5">
                <a:lumMod val="75000"/>
              </a:schemeClr>
            </a:solidFill>
          </a:ln>
          <a:effectLst>
            <a:outerShdw blurRad="50800" dist="38100" dir="5400000" algn="t" rotWithShape="0">
              <a:prstClr val="black">
                <a:alpha val="40000"/>
              </a:prst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Орган управления АПК </a:t>
            </a:r>
          </a:p>
          <a:p>
            <a:pPr algn="ctr"/>
            <a:r>
              <a:rPr lang="ru-RU" b="1" dirty="0" smtClean="0">
                <a:latin typeface="Times New Roman" panose="02020603050405020304" pitchFamily="18" charset="0"/>
                <a:cs typeface="Times New Roman" panose="02020603050405020304" pitchFamily="18" charset="0"/>
              </a:rPr>
              <a:t>субъекта РФ</a:t>
            </a:r>
            <a:endParaRPr lang="ru-RU" b="1" dirty="0">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443344" y="1577654"/>
            <a:ext cx="2869090" cy="1066232"/>
          </a:xfrm>
          <a:prstGeom prst="roundRect">
            <a:avLst/>
          </a:prstGeom>
          <a:gradFill>
            <a:gsLst>
              <a:gs pos="0">
                <a:srgbClr val="953735"/>
              </a:gs>
              <a:gs pos="54000">
                <a:srgbClr val="C0504D"/>
              </a:gs>
              <a:gs pos="100000">
                <a:srgbClr val="D89290"/>
              </a:gs>
            </a:gsLst>
            <a:lin ang="5400000" scaled="0"/>
          </a:gradFill>
          <a:ln>
            <a:solidFill>
              <a:srgbClr val="C00000"/>
            </a:solidFill>
          </a:ln>
          <a:effectLst>
            <a:outerShdw blurRad="76200" dir="13500000" sy="23000" kx="1200000" algn="br" rotWithShape="0">
              <a:prstClr val="black">
                <a:alpha val="2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Страховая организация</a:t>
            </a:r>
            <a:endParaRPr lang="ru-RU" b="1" dirty="0">
              <a:latin typeface="Times New Roman" panose="02020603050405020304" pitchFamily="18" charset="0"/>
              <a:cs typeface="Times New Roman" panose="02020603050405020304" pitchFamily="18" charset="0"/>
            </a:endParaRPr>
          </a:p>
        </p:txBody>
      </p:sp>
      <p:pic>
        <p:nvPicPr>
          <p:cNvPr id="25" name="Picture 5" descr="Z:\IT\логотип.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p:cNvSpPr/>
          <p:nvPr/>
        </p:nvSpPr>
        <p:spPr>
          <a:xfrm>
            <a:off x="670560" y="1577654"/>
            <a:ext cx="2764588" cy="1066232"/>
          </a:xfrm>
          <a:prstGeom prst="roundRect">
            <a:avLst/>
          </a:prstGeom>
          <a:gradFill>
            <a:gsLst>
              <a:gs pos="2732">
                <a:schemeClr val="accent1">
                  <a:lumMod val="75000"/>
                </a:schemeClr>
              </a:gs>
              <a:gs pos="54000">
                <a:schemeClr val="accent1">
                  <a:lumMod val="75000"/>
                </a:schemeClr>
              </a:gs>
              <a:gs pos="100000">
                <a:schemeClr val="accent1">
                  <a:lumMod val="60000"/>
                  <a:lumOff val="40000"/>
                </a:schemeClr>
              </a:gs>
            </a:gsLst>
            <a:lin ang="5400000" scaled="0"/>
          </a:gradFill>
          <a:ln>
            <a:solidFill>
              <a:schemeClr val="accent1">
                <a:lumMod val="50000"/>
              </a:schemeClr>
            </a:solidFill>
          </a:ln>
          <a:effectLst>
            <a:outerShdw blurRad="76200" dir="13500000" sy="23000" kx="1200000" algn="br" rotWithShape="0">
              <a:prstClr val="black">
                <a:alpha val="2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Сельскохозяйственный</a:t>
            </a:r>
          </a:p>
          <a:p>
            <a:pPr algn="ctr"/>
            <a:r>
              <a:rPr lang="ru-RU" b="1" dirty="0" smtClean="0">
                <a:latin typeface="Times New Roman" panose="02020603050405020304" pitchFamily="18" charset="0"/>
                <a:cs typeface="Times New Roman" panose="02020603050405020304" pitchFamily="18" charset="0"/>
              </a:rPr>
              <a:t>товаропроизводитель</a:t>
            </a:r>
            <a:endParaRPr lang="ru-RU" b="1" dirty="0">
              <a:latin typeface="Times New Roman" panose="02020603050405020304" pitchFamily="18" charset="0"/>
              <a:cs typeface="Times New Roman" panose="02020603050405020304" pitchFamily="18" charset="0"/>
            </a:endParaRPr>
          </a:p>
        </p:txBody>
      </p:sp>
      <p:cxnSp>
        <p:nvCxnSpPr>
          <p:cNvPr id="3" name="Прямая со стрелкой 2"/>
          <p:cNvCxnSpPr/>
          <p:nvPr/>
        </p:nvCxnSpPr>
        <p:spPr>
          <a:xfrm>
            <a:off x="3509852" y="1735254"/>
            <a:ext cx="4763291" cy="0"/>
          </a:xfrm>
          <a:prstGeom prst="straightConnector1">
            <a:avLst/>
          </a:prstGeom>
          <a:ln w="19050">
            <a:solidFill>
              <a:schemeClr val="accent6">
                <a:lumMod val="75000"/>
              </a:schemeClr>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74278" y="1365922"/>
            <a:ext cx="3931333" cy="369332"/>
          </a:xfrm>
          <a:prstGeom prst="rect">
            <a:avLst/>
          </a:prstGeom>
          <a:noFill/>
        </p:spPr>
        <p:txBody>
          <a:bodyPr wrap="none" rtlCol="0">
            <a:spAutoFit/>
          </a:bodyPr>
          <a:lstStyle/>
          <a:p>
            <a:r>
              <a:rPr lang="ru-RU" b="1" dirty="0" smtClean="0">
                <a:solidFill>
                  <a:schemeClr val="accent6">
                    <a:lumMod val="75000"/>
                  </a:schemeClr>
                </a:solidFill>
              </a:rPr>
              <a:t>1. Заключение договора страхования</a:t>
            </a:r>
            <a:endParaRPr lang="ru-RU" b="1" dirty="0">
              <a:solidFill>
                <a:schemeClr val="accent6">
                  <a:lumMod val="75000"/>
                </a:schemeClr>
              </a:solidFill>
            </a:endParaRPr>
          </a:p>
        </p:txBody>
      </p:sp>
      <p:cxnSp>
        <p:nvCxnSpPr>
          <p:cNvPr id="12" name="Прямая со стрелкой 11"/>
          <p:cNvCxnSpPr/>
          <p:nvPr/>
        </p:nvCxnSpPr>
        <p:spPr>
          <a:xfrm>
            <a:off x="3605349" y="2225726"/>
            <a:ext cx="4667794" cy="0"/>
          </a:xfrm>
          <a:prstGeom prst="straightConnector1">
            <a:avLst/>
          </a:prstGeom>
          <a:ln w="19050">
            <a:solidFill>
              <a:schemeClr val="accent6">
                <a:lumMod val="75000"/>
              </a:schemeClr>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123373" y="1846767"/>
            <a:ext cx="3542060" cy="369332"/>
          </a:xfrm>
          <a:prstGeom prst="rect">
            <a:avLst/>
          </a:prstGeom>
          <a:noFill/>
        </p:spPr>
        <p:txBody>
          <a:bodyPr wrap="none" rtlCol="0">
            <a:spAutoFit/>
          </a:bodyPr>
          <a:lstStyle/>
          <a:p>
            <a:r>
              <a:rPr lang="ru-RU" b="1" dirty="0" smtClean="0">
                <a:solidFill>
                  <a:schemeClr val="accent6">
                    <a:lumMod val="75000"/>
                  </a:schemeClr>
                </a:solidFill>
              </a:rPr>
              <a:t>2. Оплата 50 % страховой премии</a:t>
            </a:r>
            <a:endParaRPr lang="ru-RU" b="1" dirty="0">
              <a:solidFill>
                <a:schemeClr val="accent6">
                  <a:lumMod val="75000"/>
                </a:schemeClr>
              </a:solidFill>
            </a:endParaRPr>
          </a:p>
        </p:txBody>
      </p:sp>
      <p:cxnSp>
        <p:nvCxnSpPr>
          <p:cNvPr id="15" name="Прямая со стрелкой 14"/>
          <p:cNvCxnSpPr/>
          <p:nvPr/>
        </p:nvCxnSpPr>
        <p:spPr>
          <a:xfrm>
            <a:off x="1998663" y="2692220"/>
            <a:ext cx="3516613" cy="1951559"/>
          </a:xfrm>
          <a:prstGeom prst="straightConnector1">
            <a:avLst/>
          </a:prstGeom>
          <a:ln w="19050">
            <a:solidFill>
              <a:schemeClr val="accent6">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41145" y="3628724"/>
            <a:ext cx="2768707" cy="646331"/>
          </a:xfrm>
          <a:prstGeom prst="rect">
            <a:avLst/>
          </a:prstGeom>
          <a:noFill/>
        </p:spPr>
        <p:txBody>
          <a:bodyPr wrap="none" rtlCol="0">
            <a:spAutoFit/>
          </a:bodyPr>
          <a:lstStyle/>
          <a:p>
            <a:r>
              <a:rPr lang="ru-RU" b="1" dirty="0" smtClean="0">
                <a:solidFill>
                  <a:schemeClr val="accent6">
                    <a:lumMod val="75000"/>
                  </a:schemeClr>
                </a:solidFill>
              </a:rPr>
              <a:t>3. Подача документов на</a:t>
            </a:r>
          </a:p>
          <a:p>
            <a:r>
              <a:rPr lang="ru-RU" b="1" dirty="0">
                <a:solidFill>
                  <a:schemeClr val="accent6">
                    <a:lumMod val="75000"/>
                  </a:schemeClr>
                </a:solidFill>
              </a:rPr>
              <a:t> </a:t>
            </a:r>
            <a:r>
              <a:rPr lang="ru-RU" b="1" dirty="0" smtClean="0">
                <a:solidFill>
                  <a:schemeClr val="accent6">
                    <a:lumMod val="75000"/>
                  </a:schemeClr>
                </a:solidFill>
              </a:rPr>
              <a:t>    субсидирование</a:t>
            </a:r>
            <a:endParaRPr lang="ru-RU" b="1" dirty="0">
              <a:solidFill>
                <a:schemeClr val="accent6">
                  <a:lumMod val="75000"/>
                </a:schemeClr>
              </a:solidFill>
            </a:endParaRPr>
          </a:p>
        </p:txBody>
      </p:sp>
      <p:cxnSp>
        <p:nvCxnSpPr>
          <p:cNvPr id="23" name="Прямая со стрелкой 22"/>
          <p:cNvCxnSpPr/>
          <p:nvPr/>
        </p:nvCxnSpPr>
        <p:spPr>
          <a:xfrm flipV="1">
            <a:off x="6352674" y="2760617"/>
            <a:ext cx="3383509" cy="1844976"/>
          </a:xfrm>
          <a:prstGeom prst="straightConnector1">
            <a:avLst/>
          </a:prstGeom>
          <a:ln w="19050">
            <a:solidFill>
              <a:schemeClr val="accent6">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905611" y="3773714"/>
            <a:ext cx="2856872" cy="369332"/>
          </a:xfrm>
          <a:prstGeom prst="rect">
            <a:avLst/>
          </a:prstGeom>
          <a:noFill/>
        </p:spPr>
        <p:txBody>
          <a:bodyPr wrap="none" rtlCol="0">
            <a:spAutoFit/>
          </a:bodyPr>
          <a:lstStyle/>
          <a:p>
            <a:r>
              <a:rPr lang="ru-RU" b="1" dirty="0" smtClean="0">
                <a:solidFill>
                  <a:schemeClr val="accent6">
                    <a:lumMod val="75000"/>
                  </a:schemeClr>
                </a:solidFill>
              </a:rPr>
              <a:t>4. Перечисление субсидий</a:t>
            </a:r>
            <a:endParaRPr lang="ru-RU" b="1" dirty="0">
              <a:solidFill>
                <a:schemeClr val="accent6">
                  <a:lumMod val="75000"/>
                </a:schemeClr>
              </a:solidFill>
            </a:endParaRPr>
          </a:p>
        </p:txBody>
      </p:sp>
    </p:spTree>
    <p:extLst>
      <p:ext uri="{BB962C8B-B14F-4D97-AF65-F5344CB8AC3E}">
        <p14:creationId xmlns:p14="http://schemas.microsoft.com/office/powerpoint/2010/main" val="390312954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26000"/>
          </a:schemeClr>
        </a:solidFill>
        <a:effectLst/>
      </p:bgPr>
    </p:bg>
    <p:spTree>
      <p:nvGrpSpPr>
        <p:cNvPr id="1" name=""/>
        <p:cNvGrpSpPr/>
        <p:nvPr/>
      </p:nvGrpSpPr>
      <p:grpSpPr>
        <a:xfrm>
          <a:off x="0" y="0"/>
          <a:ext cx="0" cy="0"/>
          <a:chOff x="0" y="0"/>
          <a:chExt cx="0" cy="0"/>
        </a:xfrm>
      </p:grpSpPr>
      <p:sp>
        <p:nvSpPr>
          <p:cNvPr id="9231" name="Прямоугольник 14"/>
          <p:cNvSpPr>
            <a:spLocks noChangeArrowheads="1"/>
          </p:cNvSpPr>
          <p:nvPr/>
        </p:nvSpPr>
        <p:spPr bwMode="auto">
          <a:xfrm>
            <a:off x="5835581" y="6000750"/>
            <a:ext cx="309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ru-RU" b="1" dirty="0">
                <a:solidFill>
                  <a:schemeClr val="bg1"/>
                </a:solidFill>
                <a:latin typeface="Calibri" pitchFamily="34" charset="0"/>
              </a:rPr>
              <a:t>»</a:t>
            </a:r>
          </a:p>
        </p:txBody>
      </p:sp>
      <p:sp>
        <p:nvSpPr>
          <p:cNvPr id="28" name="AutoShape 3"/>
          <p:cNvSpPr>
            <a:spLocks noChangeArrowheads="1"/>
          </p:cNvSpPr>
          <p:nvPr/>
        </p:nvSpPr>
        <p:spPr bwMode="auto">
          <a:xfrm>
            <a:off x="1792920" y="116632"/>
            <a:ext cx="8606160" cy="504056"/>
          </a:xfrm>
          <a:prstGeom prst="roundRect">
            <a:avLst>
              <a:gd name="adj" fmla="val 16667"/>
            </a:avLst>
          </a:prstGeom>
          <a:solidFill>
            <a:srgbClr val="008000"/>
          </a:solidFill>
          <a:ln w="9525">
            <a:noFill/>
            <a:round/>
            <a:headEnd/>
            <a:tailEnd/>
          </a:ln>
        </p:spPr>
        <p:txBody>
          <a:bodyPr anchor="ctr"/>
          <a:lstStyle/>
          <a:p>
            <a:pPr algn="ctr">
              <a:defRPr/>
            </a:pPr>
            <a:r>
              <a:rPr lang="ru-RU" sz="1500" b="1" cap="all"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Сбор и обработка материалов для проведения </a:t>
            </a:r>
          </a:p>
          <a:p>
            <a:pPr algn="ctr">
              <a:defRPr/>
            </a:pPr>
            <a:r>
              <a:rPr lang="ru-RU" sz="1500" b="1" cap="all"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аттестации независимых экспертов в 2015 </a:t>
            </a:r>
            <a:r>
              <a:rPr lang="ru-RU" sz="1500" b="1" cap="all" dirty="0" err="1">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годУ</a:t>
            </a:r>
            <a:endParaRPr lang="ru-RU" sz="1500" b="1" cap="all"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30" name="Группа 9"/>
          <p:cNvGrpSpPr>
            <a:grpSpLocks/>
          </p:cNvGrpSpPr>
          <p:nvPr/>
        </p:nvGrpSpPr>
        <p:grpSpPr bwMode="auto">
          <a:xfrm>
            <a:off x="1524000" y="6403975"/>
            <a:ext cx="9144000" cy="363538"/>
            <a:chOff x="0" y="6381432"/>
            <a:chExt cx="9144000" cy="362862"/>
          </a:xfrm>
        </p:grpSpPr>
        <p:sp>
          <p:nvSpPr>
            <p:cNvPr id="31" name="Прямоугольник 13"/>
            <p:cNvSpPr>
              <a:spLocks noChangeArrowheads="1"/>
            </p:cNvSpPr>
            <p:nvPr/>
          </p:nvSpPr>
          <p:spPr bwMode="auto">
            <a:xfrm>
              <a:off x="0" y="6436698"/>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32" name="Прямая соединительная линия 31"/>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33" name="Овал 32"/>
          <p:cNvSpPr/>
          <p:nvPr/>
        </p:nvSpPr>
        <p:spPr bwMode="auto">
          <a:xfrm>
            <a:off x="1746251" y="6447243"/>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13</a:t>
            </a:r>
            <a:endParaRPr lang="ru-RU" sz="1200" b="1" dirty="0">
              <a:latin typeface="Times New Roman" pitchFamily="18" charset="0"/>
              <a:cs typeface="Times New Roman" pitchFamily="18" charset="0"/>
            </a:endParaRPr>
          </a:p>
        </p:txBody>
      </p:sp>
      <p:sp>
        <p:nvSpPr>
          <p:cNvPr id="8" name="Скругленный прямоугольник 7"/>
          <p:cNvSpPr/>
          <p:nvPr/>
        </p:nvSpPr>
        <p:spPr>
          <a:xfrm>
            <a:off x="2063552" y="764704"/>
            <a:ext cx="7992888" cy="504056"/>
          </a:xfrm>
          <a:prstGeom prst="roundRect">
            <a:avLst/>
          </a:prstGeom>
          <a:gradFill>
            <a:gsLst>
              <a:gs pos="0">
                <a:srgbClr val="604A7B"/>
              </a:gs>
              <a:gs pos="80000">
                <a:srgbClr val="3C7BC7"/>
              </a:gs>
              <a:gs pos="100000">
                <a:srgbClr val="3A7CCB"/>
              </a:gs>
            </a:gsLst>
            <a:lin ang="5400000" scaled="0"/>
          </a:gradFill>
          <a:ln>
            <a:solidFill>
              <a:schemeClr val="accent5">
                <a:lumMod val="75000"/>
              </a:schemeClr>
            </a:solidFill>
          </a:ln>
          <a:effectLst>
            <a:outerShdw blurRad="50800" dist="38100" dir="5400000" algn="t" rotWithShape="0">
              <a:prstClr val="black">
                <a:alpha val="40000"/>
              </a:prst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Times New Roman" panose="02020603050405020304" pitchFamily="18" charset="0"/>
                <a:cs typeface="Times New Roman" panose="02020603050405020304" pitchFamily="18" charset="0"/>
              </a:rPr>
              <a:t>Количество заявлений с приложенным комплектом </a:t>
            </a:r>
            <a:r>
              <a:rPr lang="ru-RU" sz="1600" b="1" dirty="0" smtClean="0">
                <a:latin typeface="Times New Roman" panose="02020603050405020304" pitchFamily="18" charset="0"/>
                <a:cs typeface="Times New Roman" panose="02020603050405020304" pitchFamily="18" charset="0"/>
              </a:rPr>
              <a:t>документов по состоянию на 15.04.2015 г., </a:t>
            </a:r>
            <a:r>
              <a:rPr lang="ru-RU" sz="1600" b="1" dirty="0">
                <a:latin typeface="Times New Roman" panose="02020603050405020304" pitchFamily="18" charset="0"/>
                <a:cs typeface="Times New Roman" panose="02020603050405020304" pitchFamily="18" charset="0"/>
              </a:rPr>
              <a:t>подготовленных к рассмотрению Аттестационной комиссии</a:t>
            </a:r>
          </a:p>
        </p:txBody>
      </p:sp>
      <p:sp>
        <p:nvSpPr>
          <p:cNvPr id="10" name="Стрелка вправо с вырезом 9"/>
          <p:cNvSpPr/>
          <p:nvPr/>
        </p:nvSpPr>
        <p:spPr>
          <a:xfrm rot="5400000">
            <a:off x="5977846" y="1425363"/>
            <a:ext cx="180020" cy="154850"/>
          </a:xfrm>
          <a:prstGeom prst="notchedRightArrow">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Скругленный прямоугольник 34"/>
          <p:cNvSpPr/>
          <p:nvPr/>
        </p:nvSpPr>
        <p:spPr>
          <a:xfrm>
            <a:off x="4904067" y="1700810"/>
            <a:ext cx="2311858" cy="648072"/>
          </a:xfrm>
          <a:prstGeom prst="roundRect">
            <a:avLst/>
          </a:prstGeom>
          <a:gradFill>
            <a:gsLst>
              <a:gs pos="0">
                <a:srgbClr val="953735"/>
              </a:gs>
              <a:gs pos="54000">
                <a:srgbClr val="C0504D"/>
              </a:gs>
              <a:gs pos="100000">
                <a:srgbClr val="D89290"/>
              </a:gs>
            </a:gsLst>
            <a:lin ang="5400000" scaled="0"/>
          </a:gradFill>
          <a:ln>
            <a:solidFill>
              <a:srgbClr val="C00000"/>
            </a:solidFill>
          </a:ln>
          <a:effectLst>
            <a:outerShdw blurRad="76200" dir="13500000" sy="23000" kx="1200000" algn="br" rotWithShape="0">
              <a:prstClr val="black">
                <a:alpha val="2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Times New Roman" panose="02020603050405020304" pitchFamily="18" charset="0"/>
                <a:cs typeface="Times New Roman" panose="02020603050405020304" pitchFamily="18" charset="0"/>
              </a:rPr>
              <a:t>Животноводство</a:t>
            </a:r>
          </a:p>
        </p:txBody>
      </p:sp>
      <p:sp>
        <p:nvSpPr>
          <p:cNvPr id="42" name="TextBox 1"/>
          <p:cNvSpPr txBox="1"/>
          <p:nvPr/>
        </p:nvSpPr>
        <p:spPr>
          <a:xfrm>
            <a:off x="1780195" y="3573017"/>
            <a:ext cx="8655959" cy="23042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fontAlgn="ctr"/>
            <a:r>
              <a:rPr lang="ru-RU" sz="1400" b="1" dirty="0" smtClean="0">
                <a:solidFill>
                  <a:srgbClr val="303B19"/>
                </a:solidFill>
                <a:latin typeface="Times New Roman" pitchFamily="18" charset="0"/>
                <a:cs typeface="Times New Roman" pitchFamily="18" charset="0"/>
              </a:rPr>
              <a:t>Регионы - </a:t>
            </a:r>
            <a:r>
              <a:rPr lang="ru-RU" sz="1400" b="1" dirty="0">
                <a:solidFill>
                  <a:srgbClr val="303B19"/>
                </a:solidFill>
                <a:latin typeface="Times New Roman" pitchFamily="18" charset="0"/>
                <a:cs typeface="Times New Roman" pitchFamily="18" charset="0"/>
              </a:rPr>
              <a:t>лидеры по количеству поданных заявлений</a:t>
            </a:r>
          </a:p>
          <a:p>
            <a:pPr algn="ctr" rtl="0" fontAlgn="ctr"/>
            <a:endParaRPr lang="ru-RU" sz="1600" b="1" dirty="0">
              <a:solidFill>
                <a:srgbClr val="303B19"/>
              </a:solidFill>
              <a:latin typeface="Times New Roman" pitchFamily="18" charset="0"/>
              <a:cs typeface="Times New Roman" pitchFamily="18" charset="0"/>
            </a:endParaRPr>
          </a:p>
        </p:txBody>
      </p:sp>
      <p:graphicFrame>
        <p:nvGraphicFramePr>
          <p:cNvPr id="52" name="Таблица 51"/>
          <p:cNvGraphicFramePr>
            <a:graphicFrameLocks noGrp="1"/>
          </p:cNvGraphicFramePr>
          <p:nvPr>
            <p:extLst>
              <p:ext uri="{D42A27DB-BD31-4B8C-83A1-F6EECF244321}">
                <p14:modId xmlns:p14="http://schemas.microsoft.com/office/powerpoint/2010/main" val="3184586875"/>
              </p:ext>
            </p:extLst>
          </p:nvPr>
        </p:nvGraphicFramePr>
        <p:xfrm>
          <a:off x="3170917" y="3920455"/>
          <a:ext cx="5778157" cy="1645920"/>
        </p:xfrm>
        <a:graphic>
          <a:graphicData uri="http://schemas.openxmlformats.org/drawingml/2006/table">
            <a:tbl>
              <a:tblPr firstRow="1" bandRow="1">
                <a:tableStyleId>{8799B23B-EC83-4686-B30A-512413B5E67A}</a:tableStyleId>
              </a:tblPr>
              <a:tblGrid>
                <a:gridCol w="2868328"/>
                <a:gridCol w="2909829"/>
              </a:tblGrid>
              <a:tr h="144016">
                <a:tc>
                  <a:txBody>
                    <a:bodyPr/>
                    <a:lstStyle/>
                    <a:p>
                      <a:pPr algn="ctr"/>
                      <a:r>
                        <a:rPr lang="ru-RU" sz="1200" b="1" u="none" strike="noStrike" kern="1200" baseline="0" dirty="0" smtClean="0">
                          <a:effectLst/>
                          <a:latin typeface="Times New Roman" panose="02020603050405020304" pitchFamily="18" charset="0"/>
                          <a:cs typeface="Times New Roman" panose="02020603050405020304" pitchFamily="18" charset="0"/>
                        </a:rPr>
                        <a:t>Субъект</a:t>
                      </a:r>
                      <a:r>
                        <a:rPr lang="ru-RU" sz="1200" b="1" dirty="0" smtClean="0">
                          <a:latin typeface="Times New Roman" panose="02020603050405020304" pitchFamily="18" charset="0"/>
                          <a:cs typeface="Times New Roman" panose="02020603050405020304" pitchFamily="18" charset="0"/>
                        </a:rPr>
                        <a:t> РФ</a:t>
                      </a:r>
                      <a:endParaRPr lang="ru-RU" sz="1200" b="1" dirty="0">
                        <a:latin typeface="Times New Roman" panose="02020603050405020304" pitchFamily="18" charset="0"/>
                        <a:cs typeface="Times New Roman" panose="02020603050405020304" pitchFamily="18" charset="0"/>
                      </a:endParaRPr>
                    </a:p>
                  </a:txBody>
                  <a:tcPr>
                    <a:solidFill>
                      <a:schemeClr val="accent3">
                        <a:lumMod val="60000"/>
                        <a:lumOff val="40000"/>
                      </a:schemeClr>
                    </a:solidFill>
                  </a:tcPr>
                </a:tc>
                <a:tc>
                  <a:txBody>
                    <a:bodyPr/>
                    <a:lstStyle/>
                    <a:p>
                      <a:pPr algn="ctr"/>
                      <a:r>
                        <a:rPr lang="ru-RU" sz="1200" b="1" dirty="0" smtClean="0">
                          <a:latin typeface="Times New Roman" panose="02020603050405020304" pitchFamily="18" charset="0"/>
                          <a:cs typeface="Times New Roman" panose="02020603050405020304" pitchFamily="18" charset="0"/>
                        </a:rPr>
                        <a:t>Количество заявлений</a:t>
                      </a:r>
                      <a:endParaRPr lang="ru-RU" sz="1200" b="1" dirty="0">
                        <a:latin typeface="Times New Roman" panose="02020603050405020304" pitchFamily="18" charset="0"/>
                        <a:cs typeface="Times New Roman" panose="02020603050405020304" pitchFamily="18" charset="0"/>
                      </a:endParaRPr>
                    </a:p>
                  </a:txBody>
                  <a:tcPr>
                    <a:solidFill>
                      <a:schemeClr val="accent3">
                        <a:lumMod val="60000"/>
                        <a:lumOff val="40000"/>
                      </a:schemeClr>
                    </a:solidFill>
                  </a:tcPr>
                </a:tc>
              </a:tr>
              <a:tr h="232537">
                <a:tc>
                  <a:txBody>
                    <a:bodyPr/>
                    <a:lstStyle/>
                    <a:p>
                      <a:r>
                        <a:rPr lang="ru-RU" sz="1200" b="1" dirty="0" smtClean="0">
                          <a:latin typeface="Times New Roman" panose="02020603050405020304" pitchFamily="18" charset="0"/>
                          <a:cs typeface="Times New Roman" panose="02020603050405020304" pitchFamily="18" charset="0"/>
                        </a:rPr>
                        <a:t>Иркутская область</a:t>
                      </a:r>
                      <a:endParaRPr lang="ru-RU" sz="1200" b="1" dirty="0">
                        <a:latin typeface="Times New Roman" panose="02020603050405020304" pitchFamily="18" charset="0"/>
                        <a:cs typeface="Times New Roman" panose="02020603050405020304" pitchFamily="18" charset="0"/>
                      </a:endParaRPr>
                    </a:p>
                  </a:txBody>
                  <a:tcPr/>
                </a:tc>
                <a:tc>
                  <a:txBody>
                    <a:bodyPr/>
                    <a:lstStyle/>
                    <a:p>
                      <a:pPr algn="ctr"/>
                      <a:r>
                        <a:rPr lang="ru-RU" sz="1200" b="1" dirty="0" smtClean="0">
                          <a:latin typeface="Times New Roman" panose="02020603050405020304" pitchFamily="18" charset="0"/>
                          <a:cs typeface="Times New Roman" panose="02020603050405020304" pitchFamily="18" charset="0"/>
                        </a:rPr>
                        <a:t>17</a:t>
                      </a:r>
                      <a:endParaRPr lang="ru-RU" sz="1200" b="1" dirty="0">
                        <a:latin typeface="Times New Roman" panose="02020603050405020304" pitchFamily="18" charset="0"/>
                        <a:cs typeface="Times New Roman" panose="02020603050405020304" pitchFamily="18" charset="0"/>
                      </a:endParaRPr>
                    </a:p>
                  </a:txBody>
                  <a:tcPr/>
                </a:tc>
              </a:tr>
              <a:tr h="232537">
                <a:tc>
                  <a:txBody>
                    <a:bodyPr/>
                    <a:lstStyle/>
                    <a:p>
                      <a:r>
                        <a:rPr lang="ru-RU" sz="1200" b="1" dirty="0" smtClean="0">
                          <a:latin typeface="Times New Roman" panose="02020603050405020304" pitchFamily="18" charset="0"/>
                          <a:cs typeface="Times New Roman" panose="02020603050405020304" pitchFamily="18" charset="0"/>
                        </a:rPr>
                        <a:t>Вологодская область</a:t>
                      </a:r>
                      <a:endParaRPr lang="ru-RU" sz="1200" b="1" dirty="0">
                        <a:latin typeface="Times New Roman" panose="02020603050405020304" pitchFamily="18" charset="0"/>
                        <a:cs typeface="Times New Roman" panose="02020603050405020304" pitchFamily="18" charset="0"/>
                      </a:endParaRPr>
                    </a:p>
                  </a:txBody>
                  <a:tcPr/>
                </a:tc>
                <a:tc>
                  <a:txBody>
                    <a:bodyPr/>
                    <a:lstStyle/>
                    <a:p>
                      <a:pPr algn="ctr"/>
                      <a:r>
                        <a:rPr lang="ru-RU" sz="1200" b="1" dirty="0" smtClean="0">
                          <a:latin typeface="Times New Roman" panose="02020603050405020304" pitchFamily="18" charset="0"/>
                          <a:cs typeface="Times New Roman" panose="02020603050405020304" pitchFamily="18" charset="0"/>
                        </a:rPr>
                        <a:t>9</a:t>
                      </a:r>
                      <a:endParaRPr lang="ru-RU" sz="1200" b="1" dirty="0">
                        <a:latin typeface="Times New Roman" panose="02020603050405020304" pitchFamily="18" charset="0"/>
                        <a:cs typeface="Times New Roman" panose="02020603050405020304" pitchFamily="18" charset="0"/>
                      </a:endParaRPr>
                    </a:p>
                  </a:txBody>
                  <a:tcPr/>
                </a:tc>
              </a:tr>
              <a:tr h="232537">
                <a:tc>
                  <a:txBody>
                    <a:bodyPr/>
                    <a:lstStyle/>
                    <a:p>
                      <a:r>
                        <a:rPr lang="ru-RU" sz="1200" b="1" dirty="0" smtClean="0">
                          <a:latin typeface="Times New Roman" panose="02020603050405020304" pitchFamily="18" charset="0"/>
                          <a:cs typeface="Times New Roman" panose="02020603050405020304" pitchFamily="18" charset="0"/>
                        </a:rPr>
                        <a:t>Республика Мордовия</a:t>
                      </a:r>
                      <a:endParaRPr lang="ru-RU" sz="1200" b="1" dirty="0">
                        <a:latin typeface="Times New Roman" panose="02020603050405020304" pitchFamily="18" charset="0"/>
                        <a:cs typeface="Times New Roman" panose="02020603050405020304" pitchFamily="18" charset="0"/>
                      </a:endParaRPr>
                    </a:p>
                  </a:txBody>
                  <a:tcPr/>
                </a:tc>
                <a:tc>
                  <a:txBody>
                    <a:bodyPr/>
                    <a:lstStyle/>
                    <a:p>
                      <a:pPr algn="ctr"/>
                      <a:r>
                        <a:rPr lang="ru-RU" sz="1200" b="1" dirty="0" smtClean="0">
                          <a:latin typeface="Times New Roman" panose="02020603050405020304" pitchFamily="18" charset="0"/>
                          <a:cs typeface="Times New Roman" panose="02020603050405020304" pitchFamily="18" charset="0"/>
                        </a:rPr>
                        <a:t>9</a:t>
                      </a:r>
                      <a:endParaRPr lang="ru-RU" sz="1200" b="1" dirty="0">
                        <a:latin typeface="Times New Roman" panose="02020603050405020304" pitchFamily="18" charset="0"/>
                        <a:cs typeface="Times New Roman" panose="02020603050405020304" pitchFamily="18" charset="0"/>
                      </a:endParaRPr>
                    </a:p>
                  </a:txBody>
                  <a:tcPr/>
                </a:tc>
              </a:tr>
              <a:tr h="269909">
                <a:tc>
                  <a:txBody>
                    <a:bodyPr/>
                    <a:lstStyle/>
                    <a:p>
                      <a:r>
                        <a:rPr lang="ru-RU" sz="1200" b="1" dirty="0" smtClean="0">
                          <a:latin typeface="Times New Roman" panose="02020603050405020304" pitchFamily="18" charset="0"/>
                          <a:cs typeface="Times New Roman" panose="02020603050405020304" pitchFamily="18" charset="0"/>
                        </a:rPr>
                        <a:t>Забайкальский край</a:t>
                      </a:r>
                      <a:endParaRPr lang="ru-RU" sz="1200" b="1" dirty="0">
                        <a:latin typeface="Times New Roman" panose="02020603050405020304" pitchFamily="18" charset="0"/>
                        <a:cs typeface="Times New Roman" panose="02020603050405020304" pitchFamily="18" charset="0"/>
                      </a:endParaRPr>
                    </a:p>
                  </a:txBody>
                  <a:tcPr/>
                </a:tc>
                <a:tc>
                  <a:txBody>
                    <a:bodyPr/>
                    <a:lstStyle/>
                    <a:p>
                      <a:pPr algn="ctr"/>
                      <a:r>
                        <a:rPr lang="ru-RU" sz="1200" b="1" dirty="0" smtClean="0">
                          <a:latin typeface="Times New Roman" panose="02020603050405020304" pitchFamily="18" charset="0"/>
                          <a:cs typeface="Times New Roman" panose="02020603050405020304" pitchFamily="18" charset="0"/>
                        </a:rPr>
                        <a:t>6</a:t>
                      </a:r>
                      <a:endParaRPr lang="ru-RU" sz="1200" b="1" dirty="0">
                        <a:latin typeface="Times New Roman" panose="02020603050405020304" pitchFamily="18" charset="0"/>
                        <a:cs typeface="Times New Roman" panose="02020603050405020304" pitchFamily="18" charset="0"/>
                      </a:endParaRPr>
                    </a:p>
                  </a:txBody>
                  <a:tcPr/>
                </a:tc>
              </a:tr>
              <a:tr h="269909">
                <a:tc>
                  <a:txBody>
                    <a:bodyPr/>
                    <a:lstStyle/>
                    <a:p>
                      <a:r>
                        <a:rPr lang="ru-RU" sz="1200" b="1" dirty="0" smtClean="0">
                          <a:latin typeface="Times New Roman" panose="02020603050405020304" pitchFamily="18" charset="0"/>
                          <a:cs typeface="Times New Roman" panose="02020603050405020304" pitchFamily="18" charset="0"/>
                        </a:rPr>
                        <a:t>Чеченская Республика</a:t>
                      </a:r>
                      <a:endParaRPr lang="ru-RU" sz="1200" b="1" dirty="0">
                        <a:latin typeface="Times New Roman" panose="02020603050405020304" pitchFamily="18" charset="0"/>
                        <a:cs typeface="Times New Roman" panose="02020603050405020304" pitchFamily="18" charset="0"/>
                      </a:endParaRPr>
                    </a:p>
                  </a:txBody>
                  <a:tcPr/>
                </a:tc>
                <a:tc>
                  <a:txBody>
                    <a:bodyPr/>
                    <a:lstStyle/>
                    <a:p>
                      <a:pPr algn="ctr"/>
                      <a:r>
                        <a:rPr lang="ru-RU" sz="1200" b="1" dirty="0" smtClean="0">
                          <a:latin typeface="Times New Roman" panose="02020603050405020304" pitchFamily="18" charset="0"/>
                          <a:cs typeface="Times New Roman" panose="02020603050405020304" pitchFamily="18" charset="0"/>
                        </a:rPr>
                        <a:t>6</a:t>
                      </a:r>
                      <a:endParaRPr lang="ru-RU" sz="1200" b="1" dirty="0">
                        <a:latin typeface="Times New Roman" panose="02020603050405020304" pitchFamily="18" charset="0"/>
                        <a:cs typeface="Times New Roman" panose="02020603050405020304" pitchFamily="18" charset="0"/>
                      </a:endParaRPr>
                    </a:p>
                  </a:txBody>
                  <a:tcPr/>
                </a:tc>
              </a:tr>
            </a:tbl>
          </a:graphicData>
        </a:graphic>
      </p:graphicFrame>
      <p:sp>
        <p:nvSpPr>
          <p:cNvPr id="53" name="Стрелка вправо с вырезом 52"/>
          <p:cNvSpPr/>
          <p:nvPr/>
        </p:nvSpPr>
        <p:spPr>
          <a:xfrm rot="5400000">
            <a:off x="5941841" y="2475158"/>
            <a:ext cx="252029" cy="287503"/>
          </a:xfrm>
          <a:prstGeom prst="notchedRightArrow">
            <a:avLst/>
          </a:prstGeom>
          <a:solidFill>
            <a:srgbClr val="00B0F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Овал 53"/>
          <p:cNvSpPr/>
          <p:nvPr/>
        </p:nvSpPr>
        <p:spPr>
          <a:xfrm>
            <a:off x="5720655" y="2816933"/>
            <a:ext cx="694399" cy="607895"/>
          </a:xfrm>
          <a:prstGeom prst="ellipse">
            <a:avLst/>
          </a:prstGeom>
          <a:gradFill>
            <a:gsLst>
              <a:gs pos="0">
                <a:srgbClr val="953735"/>
              </a:gs>
              <a:gs pos="54000">
                <a:srgbClr val="C0504D"/>
              </a:gs>
              <a:gs pos="100000">
                <a:srgbClr val="D89290"/>
              </a:gs>
            </a:gsLst>
            <a:lin ang="5400000" scaled="0"/>
          </a:gradFill>
          <a:ln>
            <a:solidFill>
              <a:srgbClr val="C00000"/>
            </a:solidFill>
          </a:ln>
          <a:effectLst>
            <a:outerShdw blurRad="76200" dir="13500000" sy="23000" kx="1200000" algn="br" rotWithShape="0">
              <a:prstClr val="black">
                <a:alpha val="2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Times New Roman" panose="02020603050405020304" pitchFamily="18" charset="0"/>
                <a:cs typeface="Times New Roman" panose="02020603050405020304" pitchFamily="18" charset="0"/>
              </a:rPr>
              <a:t>110</a:t>
            </a:r>
          </a:p>
        </p:txBody>
      </p:sp>
      <p:sp>
        <p:nvSpPr>
          <p:cNvPr id="56" name="Скругленный прямоугольник 55"/>
          <p:cNvSpPr/>
          <p:nvPr/>
        </p:nvSpPr>
        <p:spPr>
          <a:xfrm>
            <a:off x="4311149" y="5769589"/>
            <a:ext cx="3955766" cy="435760"/>
          </a:xfrm>
          <a:prstGeom prst="roundRect">
            <a:avLst/>
          </a:prstGeom>
          <a:solidFill>
            <a:schemeClr val="accent3">
              <a:lumMod val="60000"/>
              <a:lumOff val="40000"/>
            </a:schemeClr>
          </a:solidFill>
          <a:ln>
            <a:solidFill>
              <a:srgbClr val="009900"/>
            </a:solidFill>
          </a:ln>
        </p:spPr>
        <p:style>
          <a:lnRef idx="1">
            <a:schemeClr val="accent6"/>
          </a:lnRef>
          <a:fillRef idx="2">
            <a:schemeClr val="accent6"/>
          </a:fillRef>
          <a:effectRef idx="1">
            <a:schemeClr val="accent6"/>
          </a:effectRef>
          <a:fontRef idx="minor">
            <a:schemeClr val="dk1"/>
          </a:fontRef>
        </p:style>
        <p:txBody>
          <a:bodyPr wrap="square" lIns="61200" rIns="61200" rtlCol="0" anchor="ctr"/>
          <a:lstStyle/>
          <a:p>
            <a:pPr algn="ctr" fontAlgn="b">
              <a:spcBef>
                <a:spcPct val="20000"/>
              </a:spcBef>
            </a:pPr>
            <a:r>
              <a:rPr lang="ru-RU" sz="1200" dirty="0">
                <a:solidFill>
                  <a:srgbClr val="303B19"/>
                </a:solidFill>
                <a:latin typeface="Times New Roman" pitchFamily="18" charset="0"/>
                <a:cs typeface="Times New Roman" pitchFamily="18" charset="0"/>
              </a:rPr>
              <a:t>Из остальных 13 регионов поступило 63 заявления. </a:t>
            </a:r>
          </a:p>
        </p:txBody>
      </p:sp>
      <p:pic>
        <p:nvPicPr>
          <p:cNvPr id="25" name="Picture 5" descr="Z:\IT\логотип.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06773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Овал 8"/>
          <p:cNvSpPr/>
          <p:nvPr/>
        </p:nvSpPr>
        <p:spPr>
          <a:xfrm>
            <a:off x="1885854" y="1260874"/>
            <a:ext cx="252412"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400" b="1" dirty="0">
                <a:solidFill>
                  <a:srgbClr val="303B19"/>
                </a:solidFill>
                <a:latin typeface="Times New Roman" pitchFamily="18" charset="0"/>
                <a:cs typeface="Times New Roman" pitchFamily="18" charset="0"/>
              </a:rPr>
              <a:t>1</a:t>
            </a:r>
          </a:p>
        </p:txBody>
      </p:sp>
      <p:sp>
        <p:nvSpPr>
          <p:cNvPr id="10" name="Блок-схема: альтернативный процесс 9"/>
          <p:cNvSpPr/>
          <p:nvPr/>
        </p:nvSpPr>
        <p:spPr>
          <a:xfrm>
            <a:off x="2252662" y="1060668"/>
            <a:ext cx="8174037" cy="655637"/>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spcBef>
                <a:spcPct val="20000"/>
              </a:spcBef>
              <a:defRPr/>
            </a:pPr>
            <a:r>
              <a:rPr lang="ru-RU" sz="1400" b="1" dirty="0">
                <a:solidFill>
                  <a:srgbClr val="303B19"/>
                </a:solidFill>
                <a:latin typeface="Times New Roman" pitchFamily="18" charset="0"/>
                <a:cs typeface="Times New Roman" pitchFamily="18" charset="0"/>
              </a:rPr>
              <a:t>заявление о прохождении аттестации с указанием области экспертизы </a:t>
            </a:r>
            <a:r>
              <a:rPr lang="ru-RU" sz="1400" b="1" dirty="0" smtClean="0">
                <a:solidFill>
                  <a:srgbClr val="303B19"/>
                </a:solidFill>
                <a:latin typeface="Times New Roman" pitchFamily="18" charset="0"/>
                <a:cs typeface="Times New Roman" pitchFamily="18" charset="0"/>
              </a:rPr>
              <a:t>(животноводство</a:t>
            </a:r>
            <a:r>
              <a:rPr lang="ru-RU" sz="1400" b="1" dirty="0">
                <a:solidFill>
                  <a:srgbClr val="303B19"/>
                </a:solidFill>
                <a:latin typeface="Times New Roman" pitchFamily="18" charset="0"/>
                <a:cs typeface="Times New Roman" pitchFamily="18" charset="0"/>
              </a:rPr>
              <a:t>) с описью представляемых документов </a:t>
            </a:r>
            <a:r>
              <a:rPr lang="ru-RU" sz="1400" b="1" dirty="0" smtClean="0">
                <a:solidFill>
                  <a:srgbClr val="303B19"/>
                </a:solidFill>
                <a:latin typeface="Times New Roman" pitchFamily="18" charset="0"/>
                <a:cs typeface="Times New Roman" pitchFamily="18" charset="0"/>
              </a:rPr>
              <a:t>по форме, </a:t>
            </a:r>
            <a:r>
              <a:rPr lang="ru-RU" sz="1400" b="1" dirty="0">
                <a:solidFill>
                  <a:srgbClr val="303B19"/>
                </a:solidFill>
                <a:latin typeface="Times New Roman" pitchFamily="18" charset="0"/>
                <a:cs typeface="Times New Roman" pitchFamily="18" charset="0"/>
              </a:rPr>
              <a:t>установленной аттестующим </a:t>
            </a:r>
            <a:r>
              <a:rPr lang="ru-RU" sz="1400" b="1" dirty="0" smtClean="0">
                <a:solidFill>
                  <a:srgbClr val="303B19"/>
                </a:solidFill>
                <a:latin typeface="Times New Roman" pitchFamily="18" charset="0"/>
                <a:cs typeface="Times New Roman" pitchFamily="18" charset="0"/>
              </a:rPr>
              <a:t>органом</a:t>
            </a:r>
            <a:endParaRPr lang="ru-RU" sz="1400" b="1" dirty="0">
              <a:solidFill>
                <a:srgbClr val="303B19"/>
              </a:solidFill>
              <a:latin typeface="Times New Roman" pitchFamily="18" charset="0"/>
              <a:cs typeface="Times New Roman" pitchFamily="18" charset="0"/>
            </a:endParaRPr>
          </a:p>
        </p:txBody>
      </p:sp>
      <p:sp>
        <p:nvSpPr>
          <p:cNvPr id="13" name="Овал 12"/>
          <p:cNvSpPr/>
          <p:nvPr/>
        </p:nvSpPr>
        <p:spPr>
          <a:xfrm>
            <a:off x="1874043" y="2066330"/>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400" b="1" dirty="0">
                <a:solidFill>
                  <a:srgbClr val="303B19"/>
                </a:solidFill>
                <a:latin typeface="Times New Roman" pitchFamily="18" charset="0"/>
                <a:cs typeface="Times New Roman" pitchFamily="18" charset="0"/>
              </a:rPr>
              <a:t>2</a:t>
            </a:r>
          </a:p>
        </p:txBody>
      </p:sp>
      <p:sp>
        <p:nvSpPr>
          <p:cNvPr id="14" name="Блок-схема: альтернативный процесс 13"/>
          <p:cNvSpPr/>
          <p:nvPr/>
        </p:nvSpPr>
        <p:spPr>
          <a:xfrm>
            <a:off x="2267647" y="1953820"/>
            <a:ext cx="8199437" cy="469900"/>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spcBef>
                <a:spcPct val="20000"/>
              </a:spcBef>
              <a:defRPr/>
            </a:pPr>
            <a:r>
              <a:rPr lang="ru-RU" sz="1400" b="1" dirty="0">
                <a:solidFill>
                  <a:srgbClr val="303B19"/>
                </a:solidFill>
                <a:latin typeface="Times New Roman" pitchFamily="18" charset="0"/>
                <a:cs typeface="Times New Roman" pitchFamily="18" charset="0"/>
              </a:rPr>
              <a:t>заявление о согласии на размещение персональных данных на официальном сайте аттестующего органа в случае прохождения аттестации </a:t>
            </a:r>
            <a:r>
              <a:rPr lang="ru-RU" sz="1400" b="1" dirty="0" smtClean="0">
                <a:solidFill>
                  <a:srgbClr val="303B19"/>
                </a:solidFill>
                <a:latin typeface="Times New Roman" pitchFamily="18" charset="0"/>
                <a:cs typeface="Times New Roman" pitchFamily="18" charset="0"/>
              </a:rPr>
              <a:t>по форме, </a:t>
            </a:r>
            <a:r>
              <a:rPr lang="ru-RU" sz="1400" b="1" dirty="0">
                <a:solidFill>
                  <a:srgbClr val="303B19"/>
                </a:solidFill>
                <a:latin typeface="Times New Roman" pitchFamily="18" charset="0"/>
                <a:cs typeface="Times New Roman" pitchFamily="18" charset="0"/>
              </a:rPr>
              <a:t>установленной аттестующим </a:t>
            </a:r>
            <a:r>
              <a:rPr lang="ru-RU" sz="1400" b="1" dirty="0" smtClean="0">
                <a:solidFill>
                  <a:srgbClr val="303B19"/>
                </a:solidFill>
                <a:latin typeface="Times New Roman" pitchFamily="18" charset="0"/>
                <a:cs typeface="Times New Roman" pitchFamily="18" charset="0"/>
              </a:rPr>
              <a:t>органом</a:t>
            </a:r>
            <a:endParaRPr lang="ru-RU" sz="1400" b="1" dirty="0">
              <a:solidFill>
                <a:srgbClr val="303B19"/>
              </a:solidFill>
              <a:latin typeface="Times New Roman" pitchFamily="18" charset="0"/>
              <a:cs typeface="Times New Roman" pitchFamily="18" charset="0"/>
            </a:endParaRPr>
          </a:p>
        </p:txBody>
      </p:sp>
      <p:sp>
        <p:nvSpPr>
          <p:cNvPr id="15" name="Овал 14"/>
          <p:cNvSpPr/>
          <p:nvPr/>
        </p:nvSpPr>
        <p:spPr>
          <a:xfrm>
            <a:off x="1885853" y="2747766"/>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400" b="1" dirty="0">
                <a:solidFill>
                  <a:srgbClr val="303B19"/>
                </a:solidFill>
                <a:latin typeface="Times New Roman" pitchFamily="18" charset="0"/>
                <a:cs typeface="Times New Roman" pitchFamily="18" charset="0"/>
              </a:rPr>
              <a:t>3</a:t>
            </a:r>
          </a:p>
        </p:txBody>
      </p:sp>
      <p:sp>
        <p:nvSpPr>
          <p:cNvPr id="16" name="Блок-схема: альтернативный процесс 15"/>
          <p:cNvSpPr/>
          <p:nvPr/>
        </p:nvSpPr>
        <p:spPr>
          <a:xfrm>
            <a:off x="2264473" y="3308174"/>
            <a:ext cx="8205787" cy="1047474"/>
          </a:xfrm>
          <a:prstGeom prst="flowChartAlternateProcess">
            <a:avLst/>
          </a:prstGeom>
          <a:solidFill>
            <a:schemeClr val="accent3">
              <a:lumMod val="20000"/>
              <a:lumOff val="8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400" b="1" dirty="0">
                <a:solidFill>
                  <a:srgbClr val="303B19"/>
                </a:solidFill>
                <a:latin typeface="Times New Roman" pitchFamily="18" charset="0"/>
                <a:cs typeface="Times New Roman" pitchFamily="18" charset="0"/>
              </a:rPr>
              <a:t>заверенную в установленном порядке копию документа о высшем профессиональном образовании по одному из направлений подготовки (специальности</a:t>
            </a:r>
            <a:r>
              <a:rPr lang="ru-RU" sz="1400" b="1" dirty="0" smtClean="0">
                <a:solidFill>
                  <a:srgbClr val="303B19"/>
                </a:solidFill>
                <a:latin typeface="Times New Roman" pitchFamily="18" charset="0"/>
                <a:cs typeface="Times New Roman" pitchFamily="18" charset="0"/>
              </a:rPr>
              <a:t>) или </a:t>
            </a:r>
            <a:r>
              <a:rPr lang="ru-RU" sz="1400" b="1" dirty="0">
                <a:solidFill>
                  <a:srgbClr val="303B19"/>
                </a:solidFill>
                <a:latin typeface="Times New Roman" pitchFamily="18" charset="0"/>
                <a:cs typeface="Times New Roman" pitchFamily="18" charset="0"/>
              </a:rPr>
              <a:t>копию документа о присвоении ученой степени кандидата или доктора сельскохозяйственных или биологических </a:t>
            </a:r>
            <a:r>
              <a:rPr lang="ru-RU" sz="1400" b="1" dirty="0" smtClean="0">
                <a:solidFill>
                  <a:srgbClr val="303B19"/>
                </a:solidFill>
                <a:latin typeface="Times New Roman" pitchFamily="18" charset="0"/>
                <a:cs typeface="Times New Roman" pitchFamily="18" charset="0"/>
              </a:rPr>
              <a:t>наук</a:t>
            </a:r>
            <a:endParaRPr lang="ru-RU" sz="1400" b="1" dirty="0">
              <a:solidFill>
                <a:srgbClr val="303B19"/>
              </a:solidFill>
              <a:latin typeface="Times New Roman" pitchFamily="18" charset="0"/>
              <a:cs typeface="Times New Roman" pitchFamily="18" charset="0"/>
            </a:endParaRPr>
          </a:p>
        </p:txBody>
      </p:sp>
      <p:sp>
        <p:nvSpPr>
          <p:cNvPr id="17" name="Овал 16"/>
          <p:cNvSpPr/>
          <p:nvPr/>
        </p:nvSpPr>
        <p:spPr>
          <a:xfrm>
            <a:off x="1877523" y="3691523"/>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400" b="1" dirty="0">
                <a:solidFill>
                  <a:srgbClr val="303B19"/>
                </a:solidFill>
                <a:latin typeface="Times New Roman" pitchFamily="18" charset="0"/>
                <a:cs typeface="Times New Roman" pitchFamily="18" charset="0"/>
              </a:rPr>
              <a:t>4</a:t>
            </a:r>
          </a:p>
        </p:txBody>
      </p:sp>
      <p:sp>
        <p:nvSpPr>
          <p:cNvPr id="18" name="Блок-схема: альтернативный процесс 17"/>
          <p:cNvSpPr/>
          <p:nvPr/>
        </p:nvSpPr>
        <p:spPr>
          <a:xfrm>
            <a:off x="2252662" y="4610791"/>
            <a:ext cx="8201025" cy="647700"/>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defRPr/>
            </a:pPr>
            <a:r>
              <a:rPr lang="ru-RU" sz="1400" b="1" dirty="0">
                <a:solidFill>
                  <a:srgbClr val="303B19"/>
                </a:solidFill>
                <a:latin typeface="Times New Roman" pitchFamily="18" charset="0"/>
                <a:cs typeface="Times New Roman" pitchFamily="18" charset="0"/>
              </a:rPr>
              <a:t>заверенную в установленном порядке копию документа о трудовой деятельности и трудовом стаже по направлениям подготовки (специальностям)</a:t>
            </a:r>
          </a:p>
        </p:txBody>
      </p:sp>
      <p:sp>
        <p:nvSpPr>
          <p:cNvPr id="19" name="Блок-схема: альтернативный процесс 18"/>
          <p:cNvSpPr/>
          <p:nvPr/>
        </p:nvSpPr>
        <p:spPr>
          <a:xfrm>
            <a:off x="2267647" y="2634457"/>
            <a:ext cx="8199437" cy="465138"/>
          </a:xfrm>
          <a:prstGeom prst="flowChartAlternateProcess">
            <a:avLst/>
          </a:prstGeom>
          <a:solidFill>
            <a:schemeClr val="accent3">
              <a:lumMod val="60000"/>
              <a:lumOff val="40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400" b="1" dirty="0">
                <a:solidFill>
                  <a:srgbClr val="303B19"/>
                </a:solidFill>
                <a:latin typeface="Times New Roman" pitchFamily="18" charset="0"/>
                <a:cs typeface="Times New Roman" pitchFamily="18" charset="0"/>
              </a:rPr>
              <a:t>заверенную в установленном порядке копию документа, удостоверяющего личность кандидата в независимые </a:t>
            </a:r>
            <a:r>
              <a:rPr lang="ru-RU" sz="1400" b="1" dirty="0" smtClean="0">
                <a:solidFill>
                  <a:srgbClr val="303B19"/>
                </a:solidFill>
                <a:latin typeface="Times New Roman" pitchFamily="18" charset="0"/>
                <a:cs typeface="Times New Roman" pitchFamily="18" charset="0"/>
              </a:rPr>
              <a:t>эксперты</a:t>
            </a:r>
            <a:endParaRPr lang="ru-RU" sz="1400" b="1" dirty="0">
              <a:solidFill>
                <a:srgbClr val="303B19"/>
              </a:solidFill>
              <a:latin typeface="Times New Roman" pitchFamily="18" charset="0"/>
              <a:cs typeface="Times New Roman" pitchFamily="18" charset="0"/>
            </a:endParaRPr>
          </a:p>
        </p:txBody>
      </p:sp>
      <p:sp>
        <p:nvSpPr>
          <p:cNvPr id="21" name="Блок-схема: альтернативный процесс 20"/>
          <p:cNvSpPr/>
          <p:nvPr/>
        </p:nvSpPr>
        <p:spPr>
          <a:xfrm>
            <a:off x="2252663" y="5449887"/>
            <a:ext cx="8201025" cy="779462"/>
          </a:xfrm>
          <a:prstGeom prst="flowChartAlternateProcess">
            <a:avLst/>
          </a:prstGeom>
          <a:solidFill>
            <a:schemeClr val="bg1">
              <a:lumMod val="95000"/>
            </a:schemeClr>
          </a:solidFill>
          <a:ln w="2222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fontAlgn="ctr">
              <a:spcBef>
                <a:spcPct val="20000"/>
              </a:spcBef>
              <a:defRPr/>
            </a:pPr>
            <a:r>
              <a:rPr lang="ru-RU" sz="1400" b="1" dirty="0">
                <a:solidFill>
                  <a:srgbClr val="303B19"/>
                </a:solidFill>
                <a:latin typeface="Times New Roman" pitchFamily="18" charset="0"/>
                <a:cs typeface="Times New Roman" pitchFamily="18" charset="0"/>
              </a:rPr>
              <a:t>заполненное и подписанное кандидатом в независимые эксперты тестовое задание, содержащее ответы на вопросы, подтверждающие знание законодательства Российской Федерации, регулирующего отношения в сфере страхового дела </a:t>
            </a:r>
            <a:r>
              <a:rPr lang="ru-RU" sz="1400" b="1" dirty="0" smtClean="0">
                <a:solidFill>
                  <a:srgbClr val="303B19"/>
                </a:solidFill>
                <a:latin typeface="Times New Roman" pitchFamily="18" charset="0"/>
                <a:cs typeface="Times New Roman" pitchFamily="18" charset="0"/>
              </a:rPr>
              <a:t> и в </a:t>
            </a:r>
            <a:r>
              <a:rPr lang="ru-RU" sz="1400" b="1" dirty="0">
                <a:solidFill>
                  <a:srgbClr val="303B19"/>
                </a:solidFill>
                <a:latin typeface="Times New Roman" pitchFamily="18" charset="0"/>
                <a:cs typeface="Times New Roman" pitchFamily="18" charset="0"/>
              </a:rPr>
              <a:t>области </a:t>
            </a:r>
            <a:r>
              <a:rPr lang="ru-RU" sz="1400" b="1" dirty="0" smtClean="0">
                <a:solidFill>
                  <a:srgbClr val="303B19"/>
                </a:solidFill>
                <a:latin typeface="Times New Roman" pitchFamily="18" charset="0"/>
                <a:cs typeface="Times New Roman" pitchFamily="18" charset="0"/>
              </a:rPr>
              <a:t>животноводства</a:t>
            </a:r>
            <a:endParaRPr lang="ru-RU" sz="1400" b="1" dirty="0">
              <a:solidFill>
                <a:srgbClr val="303B19"/>
              </a:solidFill>
              <a:latin typeface="Times New Roman" pitchFamily="18" charset="0"/>
              <a:cs typeface="Times New Roman" pitchFamily="18" charset="0"/>
            </a:endParaRPr>
          </a:p>
        </p:txBody>
      </p:sp>
      <p:sp>
        <p:nvSpPr>
          <p:cNvPr id="25" name="Овал 24"/>
          <p:cNvSpPr/>
          <p:nvPr/>
        </p:nvSpPr>
        <p:spPr>
          <a:xfrm>
            <a:off x="1885852" y="4808434"/>
            <a:ext cx="252413" cy="252413"/>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400" b="1" dirty="0" smtClean="0">
                <a:solidFill>
                  <a:srgbClr val="303B19"/>
                </a:solidFill>
                <a:latin typeface="Times New Roman" pitchFamily="18" charset="0"/>
                <a:cs typeface="Times New Roman" pitchFamily="18" charset="0"/>
              </a:rPr>
              <a:t>5</a:t>
            </a:r>
            <a:endParaRPr lang="ru-RU" sz="1400" b="1" dirty="0">
              <a:solidFill>
                <a:srgbClr val="303B19"/>
              </a:solidFill>
              <a:latin typeface="Times New Roman" pitchFamily="18" charset="0"/>
              <a:cs typeface="Times New Roman" pitchFamily="18" charset="0"/>
            </a:endParaRPr>
          </a:p>
        </p:txBody>
      </p:sp>
      <p:sp>
        <p:nvSpPr>
          <p:cNvPr id="26" name="Овал 25"/>
          <p:cNvSpPr/>
          <p:nvPr/>
        </p:nvSpPr>
        <p:spPr>
          <a:xfrm>
            <a:off x="1885852" y="5672933"/>
            <a:ext cx="252413" cy="252412"/>
          </a:xfrm>
          <a:prstGeom prst="ellipse">
            <a:avLst/>
          </a:prstGeom>
          <a:solidFill>
            <a:schemeClr val="accent6">
              <a:lumMod val="60000"/>
              <a:lumOff val="40000"/>
            </a:schemeClr>
          </a:solidFill>
          <a:ln w="158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defRPr/>
            </a:pPr>
            <a:r>
              <a:rPr lang="ru-RU" sz="1400" b="1" dirty="0">
                <a:solidFill>
                  <a:srgbClr val="303B19"/>
                </a:solidFill>
                <a:latin typeface="Times New Roman" pitchFamily="18" charset="0"/>
                <a:cs typeface="Times New Roman" pitchFamily="18" charset="0"/>
              </a:rPr>
              <a:t>6</a:t>
            </a:r>
          </a:p>
        </p:txBody>
      </p:sp>
      <p:sp>
        <p:nvSpPr>
          <p:cNvPr id="29" name="AutoShape 3"/>
          <p:cNvSpPr>
            <a:spLocks noChangeArrowheads="1"/>
          </p:cNvSpPr>
          <p:nvPr/>
        </p:nvSpPr>
        <p:spPr bwMode="auto">
          <a:xfrm>
            <a:off x="1687513" y="327026"/>
            <a:ext cx="8858250" cy="504825"/>
          </a:xfrm>
          <a:prstGeom prst="roundRect">
            <a:avLst>
              <a:gd name="adj" fmla="val 16667"/>
            </a:avLst>
          </a:prstGeom>
          <a:solidFill>
            <a:srgbClr val="008000"/>
          </a:solidFill>
          <a:ln w="9525">
            <a:noFill/>
            <a:round/>
            <a:headEnd/>
            <a:tailEnd/>
          </a:ln>
        </p:spPr>
        <p:txBody>
          <a:bodyPr anchor="ctr"/>
          <a:lstStyle/>
          <a:p>
            <a:pPr algn="ctr">
              <a:tabLst>
                <a:tab pos="3495675" algn="l"/>
              </a:tabLst>
            </a:pPr>
            <a:r>
              <a:rPr lang="ru-RU" sz="1400" b="1" dirty="0" smtClean="0">
                <a:solidFill>
                  <a:schemeClr val="bg1"/>
                </a:solidFill>
                <a:latin typeface="Times New Roman" pitchFamily="18" charset="0"/>
                <a:cs typeface="Times New Roman" pitchFamily="18" charset="0"/>
              </a:rPr>
              <a:t>ДОКУМЕНТЫ КАНДИДАТОВ</a:t>
            </a:r>
            <a:endParaRPr lang="ru-RU" sz="1400" b="1" dirty="0">
              <a:solidFill>
                <a:schemeClr val="bg1"/>
              </a:solidFill>
              <a:latin typeface="Times New Roman" pitchFamily="18" charset="0"/>
              <a:cs typeface="Times New Roman" pitchFamily="18" charset="0"/>
            </a:endParaRPr>
          </a:p>
          <a:p>
            <a:pPr algn="ctr">
              <a:tabLst>
                <a:tab pos="3495675" algn="l"/>
              </a:tabLst>
            </a:pPr>
            <a:r>
              <a:rPr lang="ru-RU" sz="1400" b="1" dirty="0" smtClean="0">
                <a:solidFill>
                  <a:schemeClr val="bg1"/>
                </a:solidFill>
                <a:latin typeface="Times New Roman" pitchFamily="18" charset="0"/>
                <a:cs typeface="Times New Roman" pitchFamily="18" charset="0"/>
              </a:rPr>
              <a:t>ДЛЯ ПРЕДОСТАВЛЕНИЯ </a:t>
            </a:r>
            <a:r>
              <a:rPr lang="ru-RU" sz="1400" b="1" dirty="0">
                <a:solidFill>
                  <a:schemeClr val="bg1"/>
                </a:solidFill>
                <a:latin typeface="Times New Roman" pitchFamily="18" charset="0"/>
                <a:cs typeface="Times New Roman" pitchFamily="18" charset="0"/>
              </a:rPr>
              <a:t> </a:t>
            </a:r>
            <a:r>
              <a:rPr lang="ru-RU" sz="1400" b="1" dirty="0" smtClean="0">
                <a:solidFill>
                  <a:schemeClr val="bg1"/>
                </a:solidFill>
                <a:latin typeface="Times New Roman" pitchFamily="18" charset="0"/>
                <a:cs typeface="Times New Roman" pitchFamily="18" charset="0"/>
              </a:rPr>
              <a:t>В АТТЕСТАЦИОННУЮ КОМИССИЮ</a:t>
            </a:r>
            <a:endParaRPr lang="ru-RU" sz="1400" b="1" dirty="0">
              <a:solidFill>
                <a:schemeClr val="bg1"/>
              </a:solidFill>
              <a:latin typeface="Times New Roman" pitchFamily="18" charset="0"/>
              <a:cs typeface="Times New Roman" pitchFamily="18" charset="0"/>
            </a:endParaRPr>
          </a:p>
        </p:txBody>
      </p:sp>
      <p:grpSp>
        <p:nvGrpSpPr>
          <p:cNvPr id="23" name="Группа 9"/>
          <p:cNvGrpSpPr>
            <a:grpSpLocks/>
          </p:cNvGrpSpPr>
          <p:nvPr/>
        </p:nvGrpSpPr>
        <p:grpSpPr bwMode="auto">
          <a:xfrm>
            <a:off x="1524000" y="6403975"/>
            <a:ext cx="9144000" cy="363542"/>
            <a:chOff x="0" y="6381432"/>
            <a:chExt cx="9144000" cy="362866"/>
          </a:xfrm>
        </p:grpSpPr>
        <p:sp>
          <p:nvSpPr>
            <p:cNvPr id="30" name="Прямоугольник 13"/>
            <p:cNvSpPr>
              <a:spLocks noChangeArrowheads="1"/>
            </p:cNvSpPr>
            <p:nvPr/>
          </p:nvSpPr>
          <p:spPr bwMode="auto">
            <a:xfrm>
              <a:off x="0" y="6436702"/>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31" name="Прямая соединительная линия 30"/>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32" name="Овал 31"/>
          <p:cNvSpPr/>
          <p:nvPr/>
        </p:nvSpPr>
        <p:spPr bwMode="auto">
          <a:xfrm>
            <a:off x="1759648" y="6459322"/>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14</a:t>
            </a:r>
            <a:endParaRPr lang="ru-RU" sz="1200" b="1" dirty="0">
              <a:latin typeface="Times New Roman" pitchFamily="18" charset="0"/>
              <a:cs typeface="Times New Roman" pitchFamily="18" charset="0"/>
            </a:endParaRPr>
          </a:p>
        </p:txBody>
      </p:sp>
      <p:pic>
        <p:nvPicPr>
          <p:cNvPr id="33" name="Picture 5" descr="Z:\IT\логотип.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5006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AutoShape 3"/>
          <p:cNvSpPr>
            <a:spLocks noChangeArrowheads="1"/>
          </p:cNvSpPr>
          <p:nvPr/>
        </p:nvSpPr>
        <p:spPr bwMode="auto">
          <a:xfrm>
            <a:off x="1799282" y="188640"/>
            <a:ext cx="8509187" cy="720080"/>
          </a:xfrm>
          <a:prstGeom prst="roundRect">
            <a:avLst>
              <a:gd name="adj" fmla="val 16667"/>
            </a:avLst>
          </a:prstGeom>
          <a:solidFill>
            <a:srgbClr val="008000"/>
          </a:solidFill>
          <a:ln w="9525">
            <a:noFill/>
            <a:round/>
            <a:headEnd/>
            <a:tailEnd/>
          </a:ln>
        </p:spPr>
        <p:txBody>
          <a:bodyPr anchor="ctr"/>
          <a:lstStyle/>
          <a:p>
            <a:pPr algn="ctr">
              <a:tabLst>
                <a:tab pos="3495675" algn="l"/>
              </a:tabLst>
              <a:defRPr/>
            </a:pPr>
            <a:r>
              <a:rPr lang="ru-RU" sz="1500" b="1" dirty="0" smtClean="0">
                <a:solidFill>
                  <a:schemeClr val="bg1"/>
                </a:solidFill>
                <a:latin typeface="Times New Roman" pitchFamily="18" charset="0"/>
                <a:cs typeface="Times New Roman" pitchFamily="18" charset="0"/>
              </a:rPr>
              <a:t>СПЕЦИАЛИЗИРОВАННЫЕ ИЗДАНИЯ ПО НЕЗАВИСИМОЙ ЭКСПЕРТИЗЕ </a:t>
            </a:r>
          </a:p>
          <a:p>
            <a:pPr algn="ctr">
              <a:tabLst>
                <a:tab pos="3495675" algn="l"/>
              </a:tabLst>
              <a:defRPr/>
            </a:pPr>
            <a:r>
              <a:rPr lang="ru-RU" sz="1500" b="1" dirty="0" smtClean="0">
                <a:solidFill>
                  <a:schemeClr val="bg1"/>
                </a:solidFill>
                <a:latin typeface="Times New Roman" pitchFamily="18" charset="0"/>
                <a:cs typeface="Times New Roman" pitchFamily="18" charset="0"/>
              </a:rPr>
              <a:t>В ОБЛАСТИ ЖИВОТНОВОДСТВА</a:t>
            </a:r>
            <a:endParaRPr lang="ru-RU" sz="1500" b="1" dirty="0">
              <a:solidFill>
                <a:schemeClr val="bg1"/>
              </a:solidFill>
              <a:latin typeface="Times New Roman" pitchFamily="18" charset="0"/>
              <a:cs typeface="Times New Roman" pitchFamily="18" charset="0"/>
            </a:endParaRPr>
          </a:p>
        </p:txBody>
      </p:sp>
      <p:cxnSp>
        <p:nvCxnSpPr>
          <p:cNvPr id="59" name="Прямая соединительная линия 58"/>
          <p:cNvCxnSpPr/>
          <p:nvPr/>
        </p:nvCxnSpPr>
        <p:spPr>
          <a:xfrm>
            <a:off x="-241300" y="7389813"/>
            <a:ext cx="8713788" cy="0"/>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2" name="Группа 9"/>
          <p:cNvGrpSpPr>
            <a:grpSpLocks/>
          </p:cNvGrpSpPr>
          <p:nvPr/>
        </p:nvGrpSpPr>
        <p:grpSpPr bwMode="auto">
          <a:xfrm>
            <a:off x="1524000" y="6403975"/>
            <a:ext cx="9144000" cy="363542"/>
            <a:chOff x="0" y="6381432"/>
            <a:chExt cx="9144000" cy="362866"/>
          </a:xfrm>
        </p:grpSpPr>
        <p:sp>
          <p:nvSpPr>
            <p:cNvPr id="13357" name="Прямоугольник 13"/>
            <p:cNvSpPr>
              <a:spLocks noChangeArrowheads="1"/>
            </p:cNvSpPr>
            <p:nvPr/>
          </p:nvSpPr>
          <p:spPr bwMode="auto">
            <a:xfrm>
              <a:off x="0" y="6436702"/>
              <a:ext cx="9144000" cy="307596"/>
            </a:xfrm>
            <a:prstGeom prst="rect">
              <a:avLst/>
            </a:prstGeom>
            <a:noFill/>
            <a:ln w="9525">
              <a:noFill/>
              <a:miter lim="800000"/>
              <a:headEnd/>
              <a:tailEnd/>
            </a:ln>
          </p:spPr>
          <p:txBody>
            <a:bodyPr>
              <a:spAutoFit/>
            </a:bodyPr>
            <a:lstStyle/>
            <a:p>
              <a:pPr algn="ctr"/>
              <a:r>
                <a:rPr lang="ru-RU" sz="1400" dirty="0">
                  <a:solidFill>
                    <a:srgbClr val="336600"/>
                  </a:solidFill>
                  <a:latin typeface="Times New Roman" pitchFamily="18" charset="0"/>
                  <a:cs typeface="Times New Roman" pitchFamily="18" charset="0"/>
                </a:rPr>
                <a:t>ФГБУ «ФАГПССАП»</a:t>
              </a:r>
            </a:p>
          </p:txBody>
        </p:sp>
        <p:cxnSp>
          <p:nvCxnSpPr>
            <p:cNvPr id="69" name="Прямая соединительная линия 68"/>
            <p:cNvCxnSpPr/>
            <p:nvPr/>
          </p:nvCxnSpPr>
          <p:spPr bwMode="auto">
            <a:xfrm>
              <a:off x="214313" y="6381432"/>
              <a:ext cx="8715375" cy="0"/>
            </a:xfrm>
            <a:prstGeom prst="line">
              <a:avLst/>
            </a:prstGeom>
            <a:ln>
              <a:solidFill>
                <a:srgbClr val="EA3800"/>
              </a:solidFill>
            </a:ln>
          </p:spPr>
          <p:style>
            <a:lnRef idx="1">
              <a:schemeClr val="accent1"/>
            </a:lnRef>
            <a:fillRef idx="0">
              <a:schemeClr val="accent1"/>
            </a:fillRef>
            <a:effectRef idx="0">
              <a:schemeClr val="accent1"/>
            </a:effectRef>
            <a:fontRef idx="minor">
              <a:schemeClr val="tx1"/>
            </a:fontRef>
          </p:style>
        </p:cxnSp>
      </p:grpSp>
      <p:sp>
        <p:nvSpPr>
          <p:cNvPr id="120" name="Овал 119"/>
          <p:cNvSpPr/>
          <p:nvPr/>
        </p:nvSpPr>
        <p:spPr bwMode="auto">
          <a:xfrm>
            <a:off x="1746251" y="6426201"/>
            <a:ext cx="504825" cy="358775"/>
          </a:xfrm>
          <a:prstGeom prst="ellipse">
            <a:avLst/>
          </a:prstGeom>
          <a:solidFill>
            <a:srgbClr val="336600"/>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ru-RU" sz="1200" b="1" dirty="0" smtClean="0">
                <a:latin typeface="Times New Roman" pitchFamily="18" charset="0"/>
                <a:cs typeface="Times New Roman" pitchFamily="18" charset="0"/>
              </a:rPr>
              <a:t>15</a:t>
            </a:r>
            <a:endParaRPr lang="ru-RU" sz="1200" b="1" dirty="0">
              <a:latin typeface="Times New Roman" pitchFamily="18" charset="0"/>
              <a:cs typeface="Times New Roman" pitchFamily="18" charset="0"/>
            </a:endParaRPr>
          </a:p>
        </p:txBody>
      </p:sp>
      <p:pic>
        <p:nvPicPr>
          <p:cNvPr id="17" name="Picture 5" descr="Z:\IT\логотип.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2177" y="6429699"/>
            <a:ext cx="382608" cy="367459"/>
          </a:xfrm>
          <a:prstGeom prst="rect">
            <a:avLst/>
          </a:prstGeom>
          <a:noFill/>
          <a:extLst>
            <a:ext uri="{909E8E84-426E-40DD-AFC4-6F175D3DCCD1}">
              <a14:hiddenFill xmlns:a14="http://schemas.microsoft.com/office/drawing/2010/main">
                <a:solidFill>
                  <a:srgbClr val="FFFFFF"/>
                </a:solidFill>
              </a14:hiddenFill>
            </a:ext>
          </a:extLst>
        </p:spPr>
      </p:pic>
      <p:pic>
        <p:nvPicPr>
          <p:cNvPr id="23" name="Рисунок 22"/>
          <p:cNvPicPr>
            <a:picLocks noChangeAspect="1"/>
          </p:cNvPicPr>
          <p:nvPr/>
        </p:nvPicPr>
        <p:blipFill rotWithShape="1">
          <a:blip r:embed="rId4"/>
          <a:srcRect l="-64" b="657"/>
          <a:stretch/>
        </p:blipFill>
        <p:spPr>
          <a:xfrm>
            <a:off x="1799282" y="1042322"/>
            <a:ext cx="3752131" cy="5228050"/>
          </a:xfrm>
          <a:prstGeom prst="rect">
            <a:avLst/>
          </a:prstGeom>
          <a:ln>
            <a:solidFill>
              <a:srgbClr val="009900"/>
            </a:solidFill>
          </a:ln>
        </p:spPr>
      </p:pic>
      <p:pic>
        <p:nvPicPr>
          <p:cNvPr id="26" name="Рисунок 25"/>
          <p:cNvPicPr>
            <a:picLocks noChangeAspect="1"/>
          </p:cNvPicPr>
          <p:nvPr/>
        </p:nvPicPr>
        <p:blipFill>
          <a:blip r:embed="rId5"/>
          <a:stretch>
            <a:fillRect/>
          </a:stretch>
        </p:blipFill>
        <p:spPr>
          <a:xfrm>
            <a:off x="6487455" y="1020809"/>
            <a:ext cx="3821014" cy="5234054"/>
          </a:xfrm>
          <a:prstGeom prst="rect">
            <a:avLst/>
          </a:prstGeom>
          <a:ln>
            <a:solidFill>
              <a:schemeClr val="accent6">
                <a:lumMod val="75000"/>
              </a:schemeClr>
            </a:solidFill>
          </a:ln>
        </p:spPr>
      </p:pic>
    </p:spTree>
    <p:extLst>
      <p:ext uri="{BB962C8B-B14F-4D97-AF65-F5344CB8AC3E}">
        <p14:creationId xmlns:p14="http://schemas.microsoft.com/office/powerpoint/2010/main" val="70188855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Z:\8. АГРОЭКСПЕРТИЗА\harvest-autumn-wallpapers_1600x1200_28018.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41000"/>
                    </a14:imgEffect>
                    <a14:imgEffect>
                      <a14:colorTemperature colorTemp="5400"/>
                    </a14:imgEffect>
                    <a14:imgEffect>
                      <a14:saturation sat="97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991544" y="759370"/>
            <a:ext cx="5616624" cy="547794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672064" y="332656"/>
            <a:ext cx="3744416" cy="5544616"/>
          </a:xfrm>
          <a:prstGeom prst="rect">
            <a:avLst/>
          </a:prstGeom>
          <a:solidFill>
            <a:srgbClr val="336600"/>
          </a:solidFill>
          <a:ln>
            <a:solidFill>
              <a:srgbClr val="33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smtClean="0">
              <a:latin typeface="Times New Roman" panose="02020603050405020304" pitchFamily="18" charset="0"/>
              <a:cs typeface="Times New Roman" panose="02020603050405020304" pitchFamily="18" charset="0"/>
            </a:endParaRPr>
          </a:p>
          <a:p>
            <a:pPr algn="ctr"/>
            <a:endParaRPr lang="ru-RU" sz="1200" dirty="0" smtClean="0">
              <a:latin typeface="Times New Roman" panose="02020603050405020304" pitchFamily="18" charset="0"/>
              <a:cs typeface="Times New Roman" panose="02020603050405020304" pitchFamily="18" charset="0"/>
            </a:endParaRPr>
          </a:p>
          <a:p>
            <a:pPr algn="ctr"/>
            <a:r>
              <a:rPr lang="ru-RU" sz="1200" dirty="0" smtClean="0">
                <a:latin typeface="Times New Roman" panose="02020603050405020304" pitchFamily="18" charset="0"/>
                <a:cs typeface="Times New Roman" panose="02020603050405020304" pitchFamily="18" charset="0"/>
              </a:rPr>
              <a:t>Федеральное </a:t>
            </a:r>
            <a:r>
              <a:rPr lang="ru-RU" sz="1200" dirty="0">
                <a:latin typeface="Times New Roman" panose="02020603050405020304" pitchFamily="18" charset="0"/>
                <a:cs typeface="Times New Roman" panose="02020603050405020304" pitchFamily="18" charset="0"/>
              </a:rPr>
              <a:t>государственное бюджетное учреждение «Федеральное агентство по государственной поддержке страхования в сфере агропромышленного производства»</a:t>
            </a:r>
          </a:p>
          <a:p>
            <a:pPr algn="ctr"/>
            <a:r>
              <a:rPr lang="ru-RU" sz="1200" dirty="0">
                <a:latin typeface="Times New Roman" panose="02020603050405020304" pitchFamily="18" charset="0"/>
                <a:cs typeface="Times New Roman" panose="02020603050405020304" pitchFamily="18" charset="0"/>
              </a:rPr>
              <a:t>Министерства сельского хозяйства России</a:t>
            </a:r>
          </a:p>
          <a:p>
            <a:pPr algn="ctr"/>
            <a:endParaRPr lang="ru-RU" sz="1200" dirty="0">
              <a:latin typeface="Times New Roman" panose="02020603050405020304" pitchFamily="18" charset="0"/>
              <a:cs typeface="Times New Roman" panose="02020603050405020304" pitchFamily="18" charset="0"/>
            </a:endParaRPr>
          </a:p>
          <a:p>
            <a:pPr algn="ctr"/>
            <a:r>
              <a:rPr lang="ru-RU" sz="1200" b="1" dirty="0">
                <a:latin typeface="Times New Roman" panose="02020603050405020304" pitchFamily="18" charset="0"/>
                <a:cs typeface="Times New Roman" panose="02020603050405020304" pitchFamily="18" charset="0"/>
              </a:rPr>
              <a:t>ФГБУ «ФАГПССАП</a:t>
            </a:r>
            <a:r>
              <a:rPr lang="ru-RU" sz="1200" b="1" dirty="0" smtClean="0">
                <a:latin typeface="Times New Roman" panose="02020603050405020304" pitchFamily="18" charset="0"/>
                <a:cs typeface="Times New Roman" panose="02020603050405020304" pitchFamily="18" charset="0"/>
              </a:rPr>
              <a:t>»</a:t>
            </a:r>
            <a:endParaRPr lang="ru-RU" sz="1200" b="1" dirty="0">
              <a:latin typeface="Times New Roman" panose="02020603050405020304" pitchFamily="18" charset="0"/>
              <a:cs typeface="Times New Roman" panose="02020603050405020304" pitchFamily="18" charset="0"/>
            </a:endParaRPr>
          </a:p>
          <a:p>
            <a:pPr algn="ctr"/>
            <a:endParaRPr lang="en-US" sz="1200" b="1" dirty="0" smtClean="0">
              <a:latin typeface="Times New Roman" panose="02020603050405020304" pitchFamily="18" charset="0"/>
              <a:cs typeface="Times New Roman" panose="02020603050405020304" pitchFamily="18" charset="0"/>
            </a:endParaRPr>
          </a:p>
          <a:p>
            <a:pPr algn="ctr"/>
            <a:endParaRPr lang="en-US" sz="1200" b="1" dirty="0">
              <a:latin typeface="Times New Roman" panose="02020603050405020304" pitchFamily="18" charset="0"/>
              <a:cs typeface="Times New Roman" panose="02020603050405020304" pitchFamily="18" charset="0"/>
            </a:endParaRPr>
          </a:p>
          <a:p>
            <a:pPr algn="ctr"/>
            <a:endParaRPr lang="ru-RU" sz="1200" b="1" dirty="0">
              <a:latin typeface="Times New Roman" panose="02020603050405020304" pitchFamily="18" charset="0"/>
              <a:cs typeface="Times New Roman" panose="02020603050405020304" pitchFamily="18" charset="0"/>
            </a:endParaRPr>
          </a:p>
          <a:p>
            <a:pPr indent="457200">
              <a:lnSpc>
                <a:spcPct val="150000"/>
              </a:lnSpc>
            </a:pPr>
            <a:r>
              <a:rPr lang="ru-RU" b="1" dirty="0" smtClean="0">
                <a:latin typeface="Times New Roman" panose="02020603050405020304" pitchFamily="18" charset="0"/>
                <a:cs typeface="Times New Roman" panose="02020603050405020304" pitchFamily="18" charset="0"/>
              </a:rPr>
              <a:t>Телефон:</a:t>
            </a:r>
            <a:r>
              <a:rPr lang="en-US" b="1"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7 (495) </a:t>
            </a:r>
            <a:r>
              <a:rPr lang="ru-RU" b="1" dirty="0" smtClean="0">
                <a:latin typeface="Times New Roman" panose="02020603050405020304" pitchFamily="18" charset="0"/>
                <a:cs typeface="Times New Roman" panose="02020603050405020304" pitchFamily="18" charset="0"/>
              </a:rPr>
              <a:t>727-44-49</a:t>
            </a:r>
            <a:endParaRPr lang="en-US" b="1" dirty="0">
              <a:latin typeface="Times New Roman" panose="02020603050405020304" pitchFamily="18" charset="0"/>
              <a:cs typeface="Times New Roman" panose="02020603050405020304" pitchFamily="18" charset="0"/>
            </a:endParaRPr>
          </a:p>
          <a:p>
            <a:pPr indent="457200">
              <a:lnSpc>
                <a:spcPct val="150000"/>
              </a:lnSpc>
            </a:pPr>
            <a:r>
              <a:rPr lang="en-US" b="1" dirty="0" smtClean="0">
                <a:latin typeface="Times New Roman" panose="02020603050405020304" pitchFamily="18" charset="0"/>
                <a:cs typeface="Times New Roman" panose="02020603050405020304" pitchFamily="18" charset="0"/>
              </a:rPr>
              <a:t>E-mail:</a:t>
            </a:r>
            <a:r>
              <a:rPr lang="en-US"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info@fagps.ru</a:t>
            </a:r>
          </a:p>
          <a:p>
            <a:pPr indent="457200">
              <a:lnSpc>
                <a:spcPct val="150000"/>
              </a:lnSpc>
            </a:pPr>
            <a:r>
              <a:rPr lang="en-US" b="1" dirty="0">
                <a:latin typeface="Times New Roman" panose="02020603050405020304" pitchFamily="18" charset="0"/>
                <a:cs typeface="Times New Roman" panose="02020603050405020304" pitchFamily="18" charset="0"/>
              </a:rPr>
              <a:t>www.fagps.ru</a:t>
            </a:r>
          </a:p>
          <a:p>
            <a:endParaRPr lang="en-US" sz="1200" dirty="0">
              <a:latin typeface="Times New Roman" panose="02020603050405020304" pitchFamily="18" charset="0"/>
              <a:cs typeface="Times New Roman" panose="02020603050405020304" pitchFamily="18" charset="0"/>
            </a:endParaRPr>
          </a:p>
          <a:p>
            <a:pPr algn="ctr"/>
            <a:endParaRPr lang="ru-RU" sz="1200" dirty="0" smtClean="0">
              <a:latin typeface="Times New Roman" panose="02020603050405020304" pitchFamily="18" charset="0"/>
              <a:cs typeface="Times New Roman" panose="02020603050405020304" pitchFamily="18" charset="0"/>
            </a:endParaRPr>
          </a:p>
          <a:p>
            <a:pPr algn="ctr"/>
            <a:endParaRPr lang="ru-RU" sz="1200" dirty="0" smtClean="0">
              <a:latin typeface="Times New Roman" panose="02020603050405020304" pitchFamily="18" charset="0"/>
              <a:cs typeface="Times New Roman" panose="02020603050405020304" pitchFamily="18" charset="0"/>
            </a:endParaRPr>
          </a:p>
          <a:p>
            <a:pPr algn="ctr"/>
            <a:endParaRPr lang="ru-RU" sz="1200" dirty="0" smtClean="0">
              <a:latin typeface="Times New Roman" panose="02020603050405020304" pitchFamily="18" charset="0"/>
              <a:cs typeface="Times New Roman" panose="02020603050405020304" pitchFamily="18" charset="0"/>
            </a:endParaRPr>
          </a:p>
          <a:p>
            <a:pPr algn="ctr"/>
            <a:endParaRPr lang="ru-RU" sz="1200" dirty="0" smtClean="0">
              <a:latin typeface="Times New Roman" panose="02020603050405020304" pitchFamily="18" charset="0"/>
              <a:cs typeface="Times New Roman" panose="02020603050405020304" pitchFamily="18" charset="0"/>
            </a:endParaRPr>
          </a:p>
          <a:p>
            <a:pPr algn="ctr"/>
            <a:r>
              <a:rPr lang="ru-RU" sz="1200" dirty="0" smtClean="0">
                <a:latin typeface="Times New Roman" panose="02020603050405020304" pitchFamily="18" charset="0"/>
                <a:cs typeface="Times New Roman" panose="02020603050405020304" pitchFamily="18" charset="0"/>
              </a:rPr>
              <a:t>Москва, 2015</a:t>
            </a:r>
            <a:r>
              <a:rPr lang="en-US"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г.</a:t>
            </a:r>
            <a:endParaRPr lang="ru-RU" sz="1200" dirty="0" smtClean="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p:txBody>
      </p:sp>
      <p:pic>
        <p:nvPicPr>
          <p:cNvPr id="1029" name="Picture 5" descr="Z:\IT\логотип.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6240" y="399752"/>
            <a:ext cx="748888" cy="719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378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494</TotalTime>
  <Words>1575</Words>
  <Application>Microsoft Office PowerPoint</Application>
  <PresentationFormat>Широкоэкранный</PresentationFormat>
  <Paragraphs>322</Paragraphs>
  <Slides>16</Slides>
  <Notes>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Светлана</dc:creator>
  <cp:lastModifiedBy>Алина</cp:lastModifiedBy>
  <cp:revision>61</cp:revision>
  <cp:lastPrinted>2015-04-13T10:29:53Z</cp:lastPrinted>
  <dcterms:created xsi:type="dcterms:W3CDTF">2015-04-07T07:56:46Z</dcterms:created>
  <dcterms:modified xsi:type="dcterms:W3CDTF">2015-04-17T12:32:14Z</dcterms:modified>
</cp:coreProperties>
</file>